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07" r:id="rId3"/>
    <p:sldId id="301" r:id="rId4"/>
    <p:sldId id="311" r:id="rId5"/>
    <p:sldId id="308" r:id="rId6"/>
    <p:sldId id="261" r:id="rId7"/>
    <p:sldId id="310" r:id="rId8"/>
    <p:sldId id="305" r:id="rId9"/>
    <p:sldId id="270" r:id="rId10"/>
    <p:sldId id="309" r:id="rId11"/>
    <p:sldId id="289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529"/>
    <p:restoredTop sz="94643"/>
  </p:normalViewPr>
  <p:slideViewPr>
    <p:cSldViewPr snapToGrid="0">
      <p:cViewPr>
        <p:scale>
          <a:sx n="98" d="100"/>
          <a:sy n="98" d="100"/>
        </p:scale>
        <p:origin x="3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A5216-1BCF-4273-B6B1-7C7CAE9C27A1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29904-F1C1-47DF-975A-6F844F5B8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86712-7AE0-FAF9-C388-7ADB37371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39A1C2-D445-B575-D907-5F4DA2BE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BC8B8-4D94-43B8-5DBE-B4B64FEAA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8AE66-B990-6F63-66F6-5609A806A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74232-83E8-DC4C-9DA9-D9F69DA91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0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4" name="Google Shape;11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4B91-0870-4149-BA85-BD5023DAF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C91E6-3816-DAF1-8454-65A8B04C1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3EF7C-733A-707D-BCF1-DF6D7029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DDB63-CB97-6E05-F738-C4F67DDC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4714B-7C43-D1D9-3717-BF783C23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B9E2-7662-8E2F-A35D-AA363EF3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5BF2E-8EF7-F104-EC50-FBFB02426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8D39B-63CD-E281-7F7C-1C99B7CB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8F63B-AACB-A767-C9E7-C0D88144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18014-FAD9-7000-4204-18C0D6AC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4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7FFF8C-3A46-8E35-A930-54B2ADCE5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1222F-014A-E505-7761-612266746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0ECF2-A1C0-BCFA-DA14-CC466531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E75FA-40A8-4F5B-108D-0C662F7ED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A146-850D-7FE1-D3B9-BC686CA08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4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AEE5-3176-D34D-4AAE-778B7A4A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B8C0-1BCB-FA42-6EC1-746D2223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11D05-128B-57B4-7D29-422AD0BE0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B0E3E-E0F7-0516-54BF-3FF968F4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D7AA0-DA7F-09B7-7C8F-C763BCC1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3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996B-AE00-D9C3-DA9C-C4DDE6CE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CD8F1-B473-CE38-47B8-2E70BC144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4118C-5783-1AFB-28DC-B64D0CAE4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325B7-57C7-AC8E-15D0-541B82EE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E9E9-89EB-4004-DBC7-C95F193C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3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540E-2683-8A71-5E45-A17DB021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AE9C0-CD56-7019-9C1D-795EBA61E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BE80E-FB9A-EFD9-0EAE-DF6269B6D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E8CF-8FEB-16F9-A6F5-0923A466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48D52-292F-5BCA-02C1-548ACC51A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A8EA3-7704-8774-9AAD-08B7733E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7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A3B7-0051-6417-07ED-6302421B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7B19A-D9DC-178C-42DC-EE259D221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CC8F4-5C71-94A5-D466-8D2246F40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02E142-9392-A41C-9685-7A8884471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035E4-B361-9154-0712-42DF78584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88013-5499-40CE-04BC-2D3F68E5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400B3-2789-3C58-EE3A-AD8DFE44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C791F-36E6-0E96-CB56-C958C7FB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4ABD-97AD-12D4-3637-45055540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FB6C4-4CA3-BD2E-5BA8-EF51983C0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05E97-5BDF-524C-994E-B03E4883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3EC99-B9A5-AF75-C640-6B8B67F5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1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1B04D-AAF4-165F-B55E-8292D6A5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22FF3-12B8-70C6-70B0-89D1768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DA7D-9B20-994C-88A5-3E63F7A2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2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EC1D-BFE1-8B46-4EE1-E758DC95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AC4AC-4B71-5031-BB02-BE6913CD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4F756-36DA-9A9C-6BAD-3EF081F1F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F3894-21DF-F94E-412D-A626CA40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D5A42-D996-5E7A-49EC-B5494796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D0F4C-3C33-95DA-937C-F3DAC9CE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8332-6BEE-BE55-37EF-53502CD8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954D6-3B04-DDD4-5FEB-40B66B95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2FBFD-938F-A3FE-A2C2-3899519DB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FC303-7876-620C-934E-87A859C1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6B77E-8918-2776-353E-7DE49DF7F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BCB6A-BDF6-D1D5-531A-23BA37E4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3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DA106-4312-3329-F73E-54DF50D0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96A80-2EEB-661E-0351-015A691BC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7D455-72AA-80CF-F2F0-6E7E4F079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359C36-396F-4722-8521-F6BABF33F36B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E40C-5B3C-9824-FC34-52B69CB41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3F1D6-3A53-5DF6-7B91-DFAF0DD21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B239D-7C61-4318-9F71-B3775532A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pdf/2407.2178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ig.stats.ox.ac.uk/webapps/oa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7.2178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4134-9397-A0E4-ECFD-D6A9476A8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779" y="1935779"/>
            <a:ext cx="11177515" cy="1757680"/>
          </a:xfrm>
        </p:spPr>
        <p:txBody>
          <a:bodyPr>
            <a:noAutofit/>
          </a:bodyPr>
          <a:lstStyle/>
          <a:p>
            <a:r>
              <a:rPr lang="en-US" sz="4800" b="1" dirty="0" err="1"/>
              <a:t>LlamaAffinity</a:t>
            </a:r>
            <a:r>
              <a:rPr lang="en-US" sz="4800" b="1" dirty="0"/>
              <a:t>: a compact sequence-only model for antibody binder propensity</a:t>
            </a:r>
            <a:endParaRPr lang="en-US" sz="3200" b="1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7D6FA83-A385-CE2D-F2B5-0FB044366B43}"/>
              </a:ext>
            </a:extLst>
          </p:cNvPr>
          <p:cNvSpPr txBox="1">
            <a:spLocks/>
          </p:cNvSpPr>
          <p:nvPr/>
        </p:nvSpPr>
        <p:spPr>
          <a:xfrm>
            <a:off x="1208809" y="3856386"/>
            <a:ext cx="9774382" cy="26164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Lora"/>
              <a:ea typeface="Lora"/>
              <a:cs typeface="Lora"/>
              <a:sym typeface="Lora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latin typeface="Lora"/>
                <a:ea typeface="Lora"/>
                <a:cs typeface="Lora"/>
                <a:sym typeface="Lora"/>
              </a:rPr>
              <a:t>Md Delower Hossain</a:t>
            </a:r>
            <a:r>
              <a:rPr lang="en-US" sz="2200" baseline="30000" dirty="0">
                <a:latin typeface="Lora"/>
                <a:ea typeface="Lora"/>
                <a:cs typeface="Lora"/>
                <a:sym typeface="Lora"/>
              </a:rPr>
              <a:t>1,2</a:t>
            </a:r>
            <a:r>
              <a:rPr lang="en-US" sz="2200" dirty="0">
                <a:latin typeface="Lora"/>
                <a:ea typeface="Lora"/>
                <a:cs typeface="Lora"/>
                <a:sym typeface="Lora"/>
              </a:rPr>
              <a:t>, Ehsan Saghapour</a:t>
            </a:r>
            <a:r>
              <a:rPr lang="en-US" sz="2200" baseline="30000" dirty="0">
                <a:latin typeface="Lora"/>
                <a:ea typeface="Lora"/>
                <a:cs typeface="Lora"/>
                <a:sym typeface="Lora"/>
              </a:rPr>
              <a:t>2,3</a:t>
            </a:r>
            <a:r>
              <a:rPr lang="en-US" sz="2200" dirty="0">
                <a:latin typeface="Lora"/>
                <a:ea typeface="Lora"/>
                <a:cs typeface="Lora"/>
                <a:sym typeface="Lora"/>
              </a:rPr>
              <a:t>, Kevin Song</a:t>
            </a:r>
            <a:r>
              <a:rPr lang="en-US" sz="2200" baseline="30000" dirty="0">
                <a:latin typeface="Lora"/>
                <a:ea typeface="Lora"/>
                <a:cs typeface="Lora"/>
                <a:sym typeface="Lora"/>
              </a:rPr>
              <a:t>2,4</a:t>
            </a:r>
            <a:r>
              <a:rPr lang="en-US" sz="2200" dirty="0">
                <a:latin typeface="Lora"/>
                <a:ea typeface="Lora"/>
                <a:cs typeface="Lora"/>
                <a:sym typeface="Lora"/>
              </a:rPr>
              <a:t>, </a:t>
            </a:r>
            <a:r>
              <a:rPr lang="en-US" sz="2200" b="1" u="sng" dirty="0">
                <a:latin typeface="Lora"/>
                <a:ea typeface="Lora"/>
                <a:cs typeface="Lora"/>
                <a:sym typeface="Lora"/>
              </a:rPr>
              <a:t>Jake Y. Chen</a:t>
            </a:r>
            <a:r>
              <a:rPr lang="en-US" sz="2200" baseline="30000" dirty="0">
                <a:latin typeface="Lora"/>
                <a:ea typeface="Lora"/>
                <a:cs typeface="Lora"/>
                <a:sym typeface="Lora"/>
              </a:rPr>
              <a:t>1,2,3,4 </a:t>
            </a:r>
          </a:p>
          <a:p>
            <a:pPr>
              <a:spcBef>
                <a:spcPts val="0"/>
              </a:spcBef>
            </a:pPr>
            <a:endParaRPr lang="en-US" baseline="30000" dirty="0">
              <a:latin typeface="Lora"/>
              <a:ea typeface="Lora"/>
              <a:cs typeface="Lora"/>
              <a:sym typeface="Lora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100" baseline="30000" dirty="0">
                <a:latin typeface="Lora"/>
                <a:ea typeface="Lora"/>
                <a:cs typeface="Lora"/>
                <a:sym typeface="Lora"/>
              </a:rPr>
              <a:t>1</a:t>
            </a:r>
            <a:r>
              <a:rPr lang="zh-CN" altLang="en-US" sz="2100" baseline="300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100" dirty="0">
                <a:latin typeface="Lora"/>
                <a:ea typeface="Lora"/>
                <a:cs typeface="Lora"/>
                <a:sym typeface="Lora"/>
              </a:rPr>
              <a:t>Computer Science</a:t>
            </a:r>
            <a:r>
              <a:rPr lang="zh-CN" altLang="en-US" sz="21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100" dirty="0">
                <a:latin typeface="Lora"/>
                <a:ea typeface="Lora"/>
                <a:cs typeface="Lora"/>
                <a:sym typeface="Lora"/>
              </a:rPr>
              <a:t>Dept. </a:t>
            </a:r>
            <a:r>
              <a:rPr lang="en-US" sz="2100" baseline="30000" dirty="0">
                <a:latin typeface="Lora"/>
                <a:ea typeface="Lora"/>
                <a:cs typeface="Lora"/>
                <a:sym typeface="Lora"/>
              </a:rPr>
              <a:t>2</a:t>
            </a:r>
            <a:r>
              <a:rPr lang="en-US" sz="2100" dirty="0">
                <a:latin typeface="Lora"/>
                <a:ea typeface="Lora"/>
                <a:cs typeface="Lora"/>
                <a:sym typeface="Lora"/>
              </a:rPr>
              <a:t>Systems Pharmacology AI Research Center (SPARC)</a:t>
            </a:r>
          </a:p>
          <a:p>
            <a:pPr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en-US" sz="2100" baseline="30000" dirty="0">
                <a:latin typeface="Lora"/>
                <a:ea typeface="Lora"/>
                <a:cs typeface="Lora"/>
                <a:sym typeface="Lora"/>
              </a:rPr>
              <a:t>3</a:t>
            </a:r>
            <a:r>
              <a:rPr lang="zh-CN" altLang="en-US" sz="2100" baseline="300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100" dirty="0">
                <a:latin typeface="Lora"/>
                <a:ea typeface="Lora"/>
                <a:cs typeface="Lora"/>
                <a:sym typeface="Lora"/>
              </a:rPr>
              <a:t>Biomedical Informatics &amp; Data Science</a:t>
            </a:r>
            <a:r>
              <a:rPr lang="zh-CN" altLang="en-US" sz="21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100" dirty="0">
                <a:latin typeface="Lora"/>
                <a:ea typeface="Lora"/>
                <a:cs typeface="Lora"/>
                <a:sym typeface="Lora"/>
              </a:rPr>
              <a:t>Dept</a:t>
            </a:r>
            <a:r>
              <a:rPr lang="en-US" altLang="zh-CN" sz="2100" dirty="0">
                <a:latin typeface="Lora"/>
                <a:ea typeface="Lora"/>
                <a:cs typeface="Lora"/>
                <a:sym typeface="Lora"/>
              </a:rPr>
              <a:t>.</a:t>
            </a:r>
            <a:r>
              <a:rPr lang="zh-CN" altLang="en-US" sz="21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100" baseline="30000" dirty="0">
                <a:latin typeface="Lora"/>
                <a:ea typeface="Lora"/>
                <a:cs typeface="Lora"/>
                <a:sym typeface="Lora"/>
              </a:rPr>
              <a:t>4</a:t>
            </a:r>
            <a:r>
              <a:rPr lang="zh-CN" altLang="en-US" sz="2100" baseline="300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100" dirty="0">
                <a:latin typeface="Lora"/>
                <a:ea typeface="Lora"/>
                <a:cs typeface="Lora"/>
                <a:sym typeface="Lora"/>
              </a:rPr>
              <a:t>Biomedical Engineering</a:t>
            </a:r>
            <a:r>
              <a:rPr lang="zh-CN" altLang="en-US" sz="21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100" dirty="0">
                <a:latin typeface="Lora"/>
                <a:ea typeface="Lora"/>
                <a:cs typeface="Lora"/>
                <a:sym typeface="Lora"/>
              </a:rPr>
              <a:t>Dept</a:t>
            </a:r>
            <a:r>
              <a:rPr lang="en-US" altLang="zh-CN" sz="2100" dirty="0">
                <a:latin typeface="Lora"/>
                <a:ea typeface="Lora"/>
                <a:cs typeface="Lora"/>
                <a:sym typeface="Lora"/>
              </a:rPr>
              <a:t>.</a:t>
            </a:r>
            <a:endParaRPr lang="en-US" sz="2100" dirty="0">
              <a:latin typeface="Lora"/>
              <a:ea typeface="Lora"/>
              <a:cs typeface="Lora"/>
              <a:sym typeface="Lora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68750"/>
            </a:pPr>
            <a:endParaRPr lang="en-US" sz="2200" dirty="0">
              <a:latin typeface="Lora"/>
              <a:ea typeface="Lora"/>
              <a:cs typeface="Lora"/>
              <a:sym typeface="Lora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68750"/>
            </a:pPr>
            <a:endParaRPr lang="en-US" sz="2200" dirty="0">
              <a:latin typeface="Lora"/>
              <a:ea typeface="Lora"/>
              <a:cs typeface="Lora"/>
              <a:sym typeface="Lora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en-US" sz="2200" dirty="0">
                <a:latin typeface="Lora"/>
                <a:ea typeface="Lora"/>
                <a:cs typeface="Lora"/>
                <a:sym typeface="Lora"/>
              </a:rPr>
              <a:t>Sep 10</a:t>
            </a:r>
            <a:r>
              <a:rPr lang="en-US" sz="2200" baseline="30000" dirty="0">
                <a:latin typeface="Lora"/>
                <a:ea typeface="Lora"/>
                <a:cs typeface="Lora"/>
                <a:sym typeface="Lora"/>
              </a:rPr>
              <a:t>th</a:t>
            </a:r>
            <a:r>
              <a:rPr lang="en-US" sz="2200" dirty="0">
                <a:latin typeface="Lora"/>
                <a:ea typeface="Lora"/>
                <a:cs typeface="Lora"/>
                <a:sym typeface="Lora"/>
              </a:rPr>
              <a:t> 2025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8750"/>
            </a:pPr>
            <a:endParaRPr lang="en-US" sz="1800" dirty="0">
              <a:latin typeface="Lora"/>
              <a:ea typeface="Lora"/>
              <a:cs typeface="Lora"/>
              <a:sym typeface="Lora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68750"/>
            </a:pPr>
            <a:endParaRPr lang="en-US" sz="1800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2CF331-4D63-6DAC-629E-4C8FBAD3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624" y="717818"/>
            <a:ext cx="1055034" cy="10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eurology Board Prep, RITE, &amp; Shelf Exam Review | NowYouKnow Neuro">
            <a:extLst>
              <a:ext uri="{FF2B5EF4-FFF2-40B4-BE49-F238E27FC236}">
                <a16:creationId xmlns:a16="http://schemas.microsoft.com/office/drawing/2014/main" id="{0D355F89-D4ED-65E5-EFCA-5642492D2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>
            <a:fillRect/>
          </a:stretch>
        </p:blipFill>
        <p:spPr bwMode="auto">
          <a:xfrm>
            <a:off x="779636" y="717818"/>
            <a:ext cx="5715001" cy="10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0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7CAE7-205B-015E-A009-5450033B6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FF604-6CF7-001E-3FE2-7826B31D8788}"/>
              </a:ext>
            </a:extLst>
          </p:cNvPr>
          <p:cNvSpPr txBox="1"/>
          <p:nvPr/>
        </p:nvSpPr>
        <p:spPr>
          <a:xfrm>
            <a:off x="458788" y="365760"/>
            <a:ext cx="110315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 dirty="0"/>
              <a:t>Results</a:t>
            </a:r>
            <a:r>
              <a:rPr lang="en-US" altLang="zh-CN" sz="4000" b="1" dirty="0"/>
              <a:t>: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Model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Performance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and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Comparisons</a:t>
            </a:r>
            <a:endParaRPr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19E95-DD51-5227-8C8A-2D893EA1A474}"/>
              </a:ext>
            </a:extLst>
          </p:cNvPr>
          <p:cNvSpPr txBox="1"/>
          <p:nvPr/>
        </p:nvSpPr>
        <p:spPr>
          <a:xfrm>
            <a:off x="6036629" y="9425460"/>
            <a:ext cx="378501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/>
            </a:pPr>
            <a:r>
              <a:rPr sz="1100"/>
              <a:t>LlamaAffinity v1: Table 2 (fold-wise metrics &amp; averages), p.5</a:t>
            </a:r>
          </a:p>
        </p:txBody>
      </p:sp>
      <p:pic>
        <p:nvPicPr>
          <p:cNvPr id="8" name="Picture 7" descr="v1_p5_full.png">
            <a:extLst>
              <a:ext uri="{FF2B5EF4-FFF2-40B4-BE49-F238E27FC236}">
                <a16:creationId xmlns:a16="http://schemas.microsoft.com/office/drawing/2014/main" id="{4177846E-947B-4E9C-EC18-752AC14C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56" t="52855" r="10189" b="28097"/>
          <a:stretch>
            <a:fillRect/>
          </a:stretch>
        </p:blipFill>
        <p:spPr>
          <a:xfrm>
            <a:off x="1271833" y="2464782"/>
            <a:ext cx="9648334" cy="32499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4476A-63FC-FEE2-D95E-F54B9723B735}"/>
              </a:ext>
            </a:extLst>
          </p:cNvPr>
          <p:cNvSpPr/>
          <p:nvPr/>
        </p:nvSpPr>
        <p:spPr>
          <a:xfrm>
            <a:off x="1497724" y="4824248"/>
            <a:ext cx="7381044" cy="34684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64C9E-DD4E-85AF-BA1D-664968E16546}"/>
              </a:ext>
            </a:extLst>
          </p:cNvPr>
          <p:cNvSpPr/>
          <p:nvPr/>
        </p:nvSpPr>
        <p:spPr>
          <a:xfrm>
            <a:off x="9188113" y="2947251"/>
            <a:ext cx="525982" cy="3328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CCB78-2EA2-A06A-7292-78131DE31DE5}"/>
              </a:ext>
            </a:extLst>
          </p:cNvPr>
          <p:cNvSpPr/>
          <p:nvPr/>
        </p:nvSpPr>
        <p:spPr>
          <a:xfrm>
            <a:off x="9188390" y="4797844"/>
            <a:ext cx="525982" cy="3328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AB430-4A83-0D56-6838-224EE4D0A580}"/>
              </a:ext>
            </a:extLst>
          </p:cNvPr>
          <p:cNvSpPr txBox="1"/>
          <p:nvPr/>
        </p:nvSpPr>
        <p:spPr>
          <a:xfrm>
            <a:off x="9714095" y="2947251"/>
            <a:ext cx="66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24049-ED0B-47E2-4B9E-B13275BFB647}"/>
              </a:ext>
            </a:extLst>
          </p:cNvPr>
          <p:cNvSpPr txBox="1"/>
          <p:nvPr/>
        </p:nvSpPr>
        <p:spPr>
          <a:xfrm>
            <a:off x="9714095" y="4813002"/>
            <a:ext cx="76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39E0E-E2D0-6D09-E1E9-4F6215A335F1}"/>
              </a:ext>
            </a:extLst>
          </p:cNvPr>
          <p:cNvSpPr txBox="1"/>
          <p:nvPr/>
        </p:nvSpPr>
        <p:spPr>
          <a:xfrm>
            <a:off x="1402460" y="1213520"/>
            <a:ext cx="9286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time was ~27.5 minutes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AntiFormer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708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905A9-0135-8248-FA49-AD1B002D1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Title 1">
            <a:extLst>
              <a:ext uri="{FF2B5EF4-FFF2-40B4-BE49-F238E27FC236}">
                <a16:creationId xmlns:a16="http://schemas.microsoft.com/office/drawing/2014/main" id="{423E3D18-E02C-97E2-A434-37835132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15" y="327890"/>
            <a:ext cx="10439006" cy="90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Discussion</a:t>
            </a:r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EC8F16DD-9CF0-5EC4-36D1-9057A50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8688506" y="3353096"/>
            <a:ext cx="6886450" cy="123364"/>
            <a:chOff x="1" y="6737460"/>
            <a:chExt cx="12192000" cy="123364"/>
          </a:xfrm>
        </p:grpSpPr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9D7E9FF2-C845-D54E-FB2A-5C7D3D043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E2BA381A-B9E0-4F14-68E2-D08D1F1A7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3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9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CE7970-56E3-FA6B-1E18-3B1CFFA5D0F9}"/>
              </a:ext>
            </a:extLst>
          </p:cNvPr>
          <p:cNvSpPr txBox="1"/>
          <p:nvPr/>
        </p:nvSpPr>
        <p:spPr>
          <a:xfrm>
            <a:off x="914398" y="1382516"/>
            <a:ext cx="10758564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sz="2200" b="1" dirty="0">
                <a:solidFill>
                  <a:srgbClr val="228844"/>
                </a:solidFill>
              </a:rPr>
              <a:t>Accuracy &amp; error: </a:t>
            </a:r>
            <a:r>
              <a:rPr sz="2200" dirty="0"/>
              <a:t>&gt;96% accuracy (</a:t>
            </a:r>
            <a:r>
              <a:rPr lang="en-US" altLang="zh-CN" sz="2200" dirty="0"/>
              <a:t>&lt;</a:t>
            </a:r>
            <a:r>
              <a:rPr sz="2200" dirty="0"/>
              <a:t>5% error) under 5-fold CV on OAS-derived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200" b="1" dirty="0">
                <a:solidFill>
                  <a:srgbClr val="228844"/>
                </a:solidFill>
              </a:rPr>
              <a:t>Speed: </a:t>
            </a:r>
            <a:r>
              <a:rPr sz="2200" dirty="0"/>
              <a:t>~27.5 min total for 5 folds on a single Collab-class GPU → rapid iteration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200" b="1" dirty="0">
                <a:solidFill>
                  <a:srgbClr val="228844"/>
                </a:solidFill>
              </a:rPr>
              <a:t>Simplicity: </a:t>
            </a:r>
            <a:r>
              <a:rPr lang="en-US" altLang="zh-CN" sz="2200" dirty="0"/>
              <a:t>S</a:t>
            </a:r>
            <a:r>
              <a:rPr sz="2200" dirty="0"/>
              <a:t>equence-only encoder + pooling → fewer moving parts, lower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200" b="1" dirty="0">
                <a:solidFill>
                  <a:srgbClr val="228844"/>
                </a:solidFill>
              </a:rPr>
              <a:t>Why it works here: </a:t>
            </a:r>
            <a:r>
              <a:rPr sz="2200" dirty="0"/>
              <a:t>Proxy labels reflect motifs/germlines; strong intra-sequence encoder captures most signal; extra graph layers can add </a:t>
            </a:r>
            <a:r>
              <a:rPr lang="en-US" sz="2200" dirty="0"/>
              <a:t>noise.</a:t>
            </a:r>
            <a:endParaRPr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200" b="1" dirty="0">
                <a:solidFill>
                  <a:srgbClr val="228844"/>
                </a:solidFill>
              </a:rPr>
              <a:t>Scal</a:t>
            </a:r>
            <a:r>
              <a:rPr lang="en-US" altLang="zh-CN" sz="2200" b="1" dirty="0">
                <a:solidFill>
                  <a:srgbClr val="228844"/>
                </a:solidFill>
              </a:rPr>
              <a:t>ability</a:t>
            </a:r>
            <a:r>
              <a:rPr sz="2200" b="1" dirty="0">
                <a:solidFill>
                  <a:srgbClr val="228844"/>
                </a:solidFill>
              </a:rPr>
              <a:t>: </a:t>
            </a:r>
            <a:r>
              <a:rPr sz="2200" dirty="0"/>
              <a:t>Efficiency + simplicity enable scaling to ~1B unpaired </a:t>
            </a:r>
            <a:r>
              <a:rPr lang="en-US" altLang="zh-CN" sz="2200" dirty="0"/>
              <a:t>OAS</a:t>
            </a:r>
            <a:r>
              <a:rPr lang="zh-CN" altLang="en-US" sz="2200" dirty="0"/>
              <a:t> </a:t>
            </a:r>
            <a:r>
              <a:rPr lang="en-US" altLang="zh-CN" sz="2200" dirty="0"/>
              <a:t>DB</a:t>
            </a:r>
            <a:r>
              <a:rPr lang="zh-CN" altLang="en-US" sz="2200" dirty="0"/>
              <a:t> </a:t>
            </a:r>
            <a:r>
              <a:rPr sz="2200" dirty="0"/>
              <a:t>sequences to assess intrinsic </a:t>
            </a:r>
            <a:r>
              <a:rPr sz="2200" dirty="0" err="1"/>
              <a:t>bindability</a:t>
            </a:r>
            <a:endParaRPr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200" b="1" dirty="0">
                <a:solidFill>
                  <a:srgbClr val="228844"/>
                </a:solidFill>
              </a:rPr>
              <a:t>Therapeutic upside: </a:t>
            </a:r>
            <a:r>
              <a:rPr sz="2200" dirty="0"/>
              <a:t>With antigen info (sequence/structure), extend to antigen-specific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200" b="1" dirty="0">
                <a:solidFill>
                  <a:srgbClr val="228844"/>
                </a:solidFill>
              </a:rPr>
              <a:t>Architecture comparison: </a:t>
            </a:r>
            <a:r>
              <a:rPr sz="2200" dirty="0" err="1"/>
              <a:t>AntiFormer’s</a:t>
            </a:r>
            <a:r>
              <a:rPr sz="2200" dirty="0"/>
              <a:t> </a:t>
            </a:r>
            <a:r>
              <a:rPr sz="2200" dirty="0" err="1"/>
              <a:t>GCN→hypergraph</a:t>
            </a:r>
            <a:r>
              <a:rPr sz="2200" dirty="0"/>
              <a:t> branch is less effective here; simpler baseline evolves with the foundation-model frontier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BF16D-3557-ADE1-2D6B-47A9D0F1A2A8}"/>
              </a:ext>
            </a:extLst>
          </p:cNvPr>
          <p:cNvSpPr txBox="1"/>
          <p:nvPr/>
        </p:nvSpPr>
        <p:spPr>
          <a:xfrm>
            <a:off x="914398" y="5206671"/>
            <a:ext cx="106261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Generalization caveat</a:t>
            </a:r>
            <a:r>
              <a:rPr lang="en-US" sz="2000" b="1" dirty="0">
                <a:solidFill>
                  <a:srgbClr val="0E0E0E"/>
                </a:solidFill>
              </a:rPr>
              <a:t>:</a:t>
            </a:r>
            <a:r>
              <a:rPr lang="en-US" sz="2000" b="0" dirty="0">
                <a:solidFill>
                  <a:srgbClr val="0E0E0E"/>
                </a:solidFill>
              </a:rPr>
              <a:t> </a:t>
            </a:r>
            <a:r>
              <a:rPr lang="en-US" sz="2000" dirty="0">
                <a:solidFill>
                  <a:srgbClr val="0E0E0E"/>
                </a:solidFill>
              </a:rPr>
              <a:t>Current task = binder propensity from sequence, not calibrated </a:t>
            </a:r>
            <a:r>
              <a:rPr lang="en-US" sz="2000" dirty="0">
                <a:solidFill>
                  <a:prstClr val="black"/>
                </a:solidFill>
              </a:rPr>
              <a:t>K_D</a:t>
            </a:r>
            <a:r>
              <a:rPr lang="en-US" sz="2000" dirty="0">
                <a:solidFill>
                  <a:srgbClr val="0E0E0E"/>
                </a:solidFill>
              </a:rPr>
              <a:t>; results may drop under clone-aware or target-held-out splits and on orthogonal assays.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Benchmarking caveat</a:t>
            </a:r>
            <a:r>
              <a:rPr lang="en-US" sz="2000" b="1" dirty="0">
                <a:solidFill>
                  <a:srgbClr val="0E0E0E"/>
                </a:solidFill>
              </a:rPr>
              <a:t>:</a:t>
            </a:r>
            <a:r>
              <a:rPr lang="en-US" sz="2000" b="0" dirty="0">
                <a:solidFill>
                  <a:srgbClr val="0E0E0E"/>
                </a:solidFill>
              </a:rPr>
              <a:t> </a:t>
            </a:r>
            <a:r>
              <a:rPr lang="en-US" sz="2000" dirty="0">
                <a:solidFill>
                  <a:srgbClr val="0E0E0E"/>
                </a:solidFill>
              </a:rPr>
              <a:t>Cross-paper baseline numbers are as reported; apples-to-apples re-runs on identical splits/hardware are the fairest comparison</a:t>
            </a:r>
            <a:r>
              <a:rPr lang="en-US" altLang="zh-CN" sz="2000" dirty="0">
                <a:solidFill>
                  <a:srgbClr val="0E0E0E"/>
                </a:solidFill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989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2"/>
          <p:cNvSpPr txBox="1">
            <a:spLocks noGrp="1"/>
          </p:cNvSpPr>
          <p:nvPr>
            <p:ph type="title"/>
          </p:nvPr>
        </p:nvSpPr>
        <p:spPr>
          <a:xfrm>
            <a:off x="641664" y="153106"/>
            <a:ext cx="10515600" cy="97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Acknowledgments</a:t>
            </a:r>
            <a:endParaRPr b="1" dirty="0"/>
          </a:p>
        </p:txBody>
      </p:sp>
      <p:sp>
        <p:nvSpPr>
          <p:cNvPr id="1107" name="Google Shape;1107;p32"/>
          <p:cNvSpPr/>
          <p:nvPr/>
        </p:nvSpPr>
        <p:spPr>
          <a:xfrm>
            <a:off x="959358" y="2215113"/>
            <a:ext cx="4660571" cy="392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Ehsan Saghapour, Ph.D.,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spcBef>
                <a:spcPts val="600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Radomir Matthew, MD,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Ph.D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Student</a:t>
            </a:r>
          </a:p>
          <a:p>
            <a:pPr marL="285750" lvl="0" indent="-285750">
              <a:spcBef>
                <a:spcPts val="600"/>
              </a:spcBef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Sharma, Rahul,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Ph.D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Kevin Song,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Ph.D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Student </a:t>
            </a:r>
            <a:endParaRPr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Fuad Al Abir,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Ph.D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Student 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Md Delower Hossain,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Ms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, MBA, Ph.D. Student</a:t>
            </a:r>
            <a:endParaRPr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Zhandos Sembay, MS</a:t>
            </a:r>
            <a:endParaRPr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Melissa Hall, MS</a:t>
            </a:r>
            <a:endParaRPr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Hari Merla, MS</a:t>
            </a:r>
            <a:endParaRPr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Andrew Trotter, MS</a:t>
            </a:r>
            <a:endParaRPr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Maryam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Choucha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, MS</a:t>
            </a:r>
            <a:endParaRPr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32"/>
          <p:cNvSpPr txBox="1"/>
          <p:nvPr/>
        </p:nvSpPr>
        <p:spPr>
          <a:xfrm>
            <a:off x="858555" y="1218812"/>
            <a:ext cx="39864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Systems Pharmacology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AI Research Center</a:t>
            </a:r>
            <a:endParaRPr dirty="0"/>
          </a:p>
        </p:txBody>
      </p:sp>
      <p:cxnSp>
        <p:nvCxnSpPr>
          <p:cNvPr id="1110" name="Google Shape;1110;p32"/>
          <p:cNvCxnSpPr/>
          <p:nvPr/>
        </p:nvCxnSpPr>
        <p:spPr>
          <a:xfrm rot="10800000" flipH="1">
            <a:off x="1073171" y="2113602"/>
            <a:ext cx="3652048" cy="18254"/>
          </a:xfrm>
          <a:prstGeom prst="straightConnector1">
            <a:avLst/>
          </a:prstGeom>
          <a:noFill/>
          <a:ln w="9525" cap="flat" cmpd="sng">
            <a:solidFill>
              <a:srgbClr val="008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1" name="Google Shape;1111;p32"/>
          <p:cNvCxnSpPr/>
          <p:nvPr/>
        </p:nvCxnSpPr>
        <p:spPr>
          <a:xfrm>
            <a:off x="5974080" y="550100"/>
            <a:ext cx="0" cy="5137509"/>
          </a:xfrm>
          <a:prstGeom prst="straightConnector1">
            <a:avLst/>
          </a:prstGeom>
          <a:noFill/>
          <a:ln w="9525" cap="flat" cmpd="sng">
            <a:solidFill>
              <a:srgbClr val="3F40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12" name="Google Shape;1112;p32" descr="A green logo with a circuit board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2446" y="1091345"/>
            <a:ext cx="1372552" cy="108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 result for NIH">
            <a:extLst>
              <a:ext uri="{FF2B5EF4-FFF2-40B4-BE49-F238E27FC236}">
                <a16:creationId xmlns:a16="http://schemas.microsoft.com/office/drawing/2014/main" id="{7FB1D6B2-6D28-5C67-C534-C8FBF799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232" y="3871522"/>
            <a:ext cx="1816087" cy="18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B54C9-5DD6-BFA9-6A51-F82C51D3C0B4}"/>
              </a:ext>
            </a:extLst>
          </p:cNvPr>
          <p:cNvSpPr txBox="1"/>
          <p:nvPr/>
        </p:nvSpPr>
        <p:spPr>
          <a:xfrm>
            <a:off x="6521068" y="1143820"/>
            <a:ext cx="378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Manuscript &amp; </a:t>
            </a: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ea typeface="Lora"/>
                <a:cs typeface="Arial" panose="020B0604020202020204" pitchFamily="34" charset="0"/>
                <a:sym typeface="Lora"/>
              </a:rPr>
              <a:t>GitHub Repository</a:t>
            </a:r>
          </a:p>
        </p:txBody>
      </p:sp>
      <p:sp>
        <p:nvSpPr>
          <p:cNvPr id="7" name="Google Shape;1107;p32">
            <a:extLst>
              <a:ext uri="{FF2B5EF4-FFF2-40B4-BE49-F238E27FC236}">
                <a16:creationId xmlns:a16="http://schemas.microsoft.com/office/drawing/2014/main" id="{8B397BFF-ABE7-B220-4981-CA8051042531}"/>
              </a:ext>
            </a:extLst>
          </p:cNvPr>
          <p:cNvSpPr/>
          <p:nvPr/>
        </p:nvSpPr>
        <p:spPr>
          <a:xfrm>
            <a:off x="8415854" y="4048750"/>
            <a:ext cx="3517475" cy="181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b="1" u="sng" dirty="0">
                <a:solidFill>
                  <a:srgbClr val="000000"/>
                </a:solidFill>
                <a:latin typeface=" lora"/>
                <a:ea typeface="Calibri"/>
                <a:cs typeface="Calibri"/>
                <a:sym typeface="Calibri"/>
              </a:rPr>
              <a:t>NIH Grants</a:t>
            </a:r>
            <a:endParaRPr lang="en-US" sz="3200" b="1" u="sng" dirty="0">
              <a:latin typeface=" lora"/>
            </a:endParaRPr>
          </a:p>
          <a:p>
            <a:endParaRPr lang="en-US" dirty="0">
              <a:solidFill>
                <a:schemeClr val="dk1"/>
              </a:solidFill>
              <a:latin typeface=" lora"/>
              <a:ea typeface="Lora"/>
              <a:cs typeface="Lora"/>
              <a:sym typeface="Lora"/>
            </a:endParaRPr>
          </a:p>
          <a:p>
            <a:r>
              <a:rPr lang="en-US" dirty="0">
                <a:solidFill>
                  <a:schemeClr val="dk1"/>
                </a:solidFill>
                <a:latin typeface=" lora"/>
                <a:ea typeface="Lora"/>
                <a:cs typeface="Lora"/>
                <a:sym typeface="Lora"/>
              </a:rPr>
              <a:t>U54OD036472, </a:t>
            </a:r>
          </a:p>
          <a:p>
            <a:r>
              <a:rPr lang="en-US" dirty="0">
                <a:solidFill>
                  <a:schemeClr val="dk1"/>
                </a:solidFill>
                <a:latin typeface=" lora"/>
                <a:ea typeface="Lora"/>
                <a:cs typeface="Lora"/>
                <a:sym typeface="Lora"/>
              </a:rPr>
              <a:t>1OT2OD032742, </a:t>
            </a:r>
          </a:p>
          <a:p>
            <a:r>
              <a:rPr lang="en-US" dirty="0">
                <a:latin typeface=" lora"/>
              </a:rPr>
              <a:t>UMI-TR004771</a:t>
            </a:r>
            <a:endParaRPr lang="en-US" dirty="0">
              <a:solidFill>
                <a:srgbClr val="000000"/>
              </a:solidFill>
              <a:latin typeface=" lora"/>
              <a:ea typeface="Calibri"/>
              <a:cs typeface="Calibri"/>
              <a:sym typeface="Calibri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>
              <a:solidFill>
                <a:srgbClr val="000000"/>
              </a:solidFill>
              <a:latin typeface=" lora"/>
              <a:ea typeface="Calibri"/>
              <a:cs typeface="Calibri"/>
              <a:sym typeface="Calibri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>
              <a:solidFill>
                <a:srgbClr val="000000"/>
              </a:solidFill>
              <a:latin typeface=" lora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3D88-26D9-F9FA-3E60-33F9CCA4A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068" y="1777926"/>
            <a:ext cx="1409081" cy="13568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FCCF6-881A-8BB0-2B66-92B60402E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FCA3B2-0311-BE3A-958F-EF18D69E3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583" y="270212"/>
            <a:ext cx="10828718" cy="586688"/>
          </a:xfrm>
        </p:spPr>
        <p:txBody>
          <a:bodyPr>
            <a:noAutofit/>
          </a:bodyPr>
          <a:lstStyle/>
          <a:p>
            <a:pPr algn="l"/>
            <a:r>
              <a:rPr lang="en-US" altLang="zh-CN" sz="4000" b="1" dirty="0">
                <a:latin typeface="+mj-lt"/>
              </a:rPr>
              <a:t>Motivation: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Antibody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as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a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therapeutic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modality</a:t>
            </a:r>
            <a:endParaRPr lang="en-US" sz="4000" b="1" dirty="0">
              <a:latin typeface="+mj-lt"/>
            </a:endParaRPr>
          </a:p>
        </p:txBody>
      </p:sp>
      <p:pic>
        <p:nvPicPr>
          <p:cNvPr id="4098" name="Picture 2" descr="Our Science – Ab Therapeutics">
            <a:extLst>
              <a:ext uri="{FF2B5EF4-FFF2-40B4-BE49-F238E27FC236}">
                <a16:creationId xmlns:a16="http://schemas.microsoft.com/office/drawing/2014/main" id="{5C01B270-39C4-B69D-B163-C1C40F4DB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"/>
          <a:stretch>
            <a:fillRect/>
          </a:stretch>
        </p:blipFill>
        <p:spPr bwMode="auto">
          <a:xfrm>
            <a:off x="2521131" y="1010330"/>
            <a:ext cx="9692640" cy="538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02C81-B3D5-1DC7-B719-BA737B9B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86" y="4118014"/>
            <a:ext cx="2641975" cy="2124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ADD1A5-3BDF-B557-369F-90A1A60255F2}"/>
              </a:ext>
            </a:extLst>
          </p:cNvPr>
          <p:cNvSpPr txBox="1"/>
          <p:nvPr/>
        </p:nvSpPr>
        <p:spPr>
          <a:xfrm>
            <a:off x="3405861" y="6396335"/>
            <a:ext cx="8167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latin typeface="-apple-system"/>
              </a:rPr>
              <a:t>Lu, RM., Hwang, YC., Liu, IJ.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-apple-system"/>
              </a:rPr>
              <a:t> Development of therapeutic antibodies for the treatment of diseases.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-apple-system"/>
              </a:rPr>
              <a:t>J Biomed Sci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sz="1200" b="1" i="0" dirty="0">
                <a:solidFill>
                  <a:srgbClr val="333333"/>
                </a:solidFill>
                <a:effectLst/>
                <a:latin typeface="-apple-system"/>
              </a:rPr>
              <a:t>27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-apple-system"/>
              </a:rPr>
              <a:t>, 1 (2020). https://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-apple-system"/>
              </a:rPr>
              <a:t>doi.org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-apple-system"/>
              </a:rPr>
              <a:t>/10.1186/s12929-019-0592-z</a:t>
            </a:r>
            <a:endParaRPr lang="en-US" sz="12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843F35C-3A4E-19BA-934E-32566882770F}"/>
              </a:ext>
            </a:extLst>
          </p:cNvPr>
          <p:cNvSpPr/>
          <p:nvPr/>
        </p:nvSpPr>
        <p:spPr>
          <a:xfrm rot="10800000">
            <a:off x="3657600" y="5723573"/>
            <a:ext cx="431075" cy="2481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0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FA694-3CC5-7B36-14FF-276F7FDCC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5401-8A8F-3E23-418D-FD9CFBF5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18" y="588273"/>
            <a:ext cx="10221642" cy="885387"/>
          </a:xfrm>
        </p:spPr>
        <p:txBody>
          <a:bodyPr>
            <a:noAutofit/>
          </a:bodyPr>
          <a:lstStyle/>
          <a:p>
            <a:r>
              <a:rPr lang="en-US" sz="4000" b="1" dirty="0"/>
              <a:t>Research Problem: </a:t>
            </a:r>
            <a:r>
              <a:rPr lang="en-US" sz="4000" dirty="0"/>
              <a:t>“</a:t>
            </a:r>
            <a:r>
              <a:rPr lang="en-US" altLang="zh-CN" sz="4000" dirty="0"/>
              <a:t>Can</a:t>
            </a:r>
            <a:r>
              <a:rPr lang="zh-CN" altLang="en-US" sz="4000" dirty="0"/>
              <a:t> </a:t>
            </a:r>
            <a:r>
              <a:rPr lang="en-US" altLang="zh-CN" sz="4000" dirty="0"/>
              <a:t>we</a:t>
            </a:r>
            <a:r>
              <a:rPr lang="zh-CN" altLang="en-US" sz="4000" dirty="0"/>
              <a:t> </a:t>
            </a:r>
            <a:r>
              <a:rPr lang="en-US" altLang="zh-CN" sz="4000" dirty="0"/>
              <a:t>improve</a:t>
            </a:r>
            <a:r>
              <a:rPr lang="zh-CN" altLang="en-US" sz="4000" dirty="0"/>
              <a:t> </a:t>
            </a:r>
            <a:r>
              <a:rPr lang="en-US" sz="4000" dirty="0"/>
              <a:t>antibody binding affinity prediction</a:t>
            </a:r>
            <a:r>
              <a:rPr lang="en-US" altLang="zh-CN" sz="4000" dirty="0"/>
              <a:t>s?</a:t>
            </a:r>
            <a:r>
              <a:rPr lang="en-US" sz="4000" dirty="0"/>
              <a:t>”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F35B2-CEC5-E0AB-2CA0-5E28FDDF2675}"/>
              </a:ext>
            </a:extLst>
          </p:cNvPr>
          <p:cNvSpPr txBox="1"/>
          <p:nvPr/>
        </p:nvSpPr>
        <p:spPr>
          <a:xfrm>
            <a:off x="8087671" y="1290174"/>
            <a:ext cx="3669775" cy="446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prediction of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antibody–antigen binding affinity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remains a challenge due to sequence diversity, structural complexity, and limited labeled datasets.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models (e.g., </a:t>
            </a:r>
            <a:r>
              <a:rPr lang="en-US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AntiBERTa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AntiFormer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struggle to balance prediction accuracy with computational efficiency.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custom fine-tuning approaches (like </a:t>
            </a:r>
            <a:r>
              <a:rPr lang="en-US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backbones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that can better capture antibody sequence representations for robust affinity prediction.</a:t>
            </a:r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FCC1068B-B00B-4034-7C7E-113433AC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4" y="1759013"/>
            <a:ext cx="7144963" cy="470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39DF2-A6B8-0F5C-1C82-73B342D1D622}"/>
              </a:ext>
            </a:extLst>
          </p:cNvPr>
          <p:cNvSpPr txBox="1"/>
          <p:nvPr/>
        </p:nvSpPr>
        <p:spPr>
          <a:xfrm>
            <a:off x="1367245" y="6524796"/>
            <a:ext cx="60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b="0" i="0" dirty="0">
                <a:solidFill>
                  <a:srgbClr val="181D1F"/>
                </a:solidFill>
                <a:effectLst/>
                <a:latin typeface="Source Sans 3"/>
              </a:rPr>
              <a:t>T. H. Olsen, F. Boyles, C. M. Deane</a:t>
            </a:r>
            <a:r>
              <a:rPr lang="zh-CN" altLang="en-US" b="0" i="0" dirty="0">
                <a:solidFill>
                  <a:srgbClr val="181D1F"/>
                </a:solidFill>
                <a:effectLst/>
                <a:latin typeface="Source Sans 3"/>
              </a:rPr>
              <a:t> </a:t>
            </a:r>
            <a:r>
              <a:rPr lang="en-US" altLang="zh-CN" b="0" i="0" dirty="0">
                <a:solidFill>
                  <a:srgbClr val="181D1F"/>
                </a:solidFill>
                <a:effectLst/>
                <a:latin typeface="Source Sans 3"/>
              </a:rPr>
              <a:t>in</a:t>
            </a:r>
            <a:r>
              <a:rPr lang="zh-CN" altLang="en-US" b="0" i="0" dirty="0">
                <a:solidFill>
                  <a:srgbClr val="181D1F"/>
                </a:solidFill>
                <a:effectLst/>
                <a:latin typeface="Source Sans 3"/>
              </a:rPr>
              <a:t> </a:t>
            </a:r>
            <a:r>
              <a:rPr lang="en-US" b="0" i="1" dirty="0">
                <a:solidFill>
                  <a:srgbClr val="181D1F"/>
                </a:solidFill>
                <a:effectLst/>
                <a:latin typeface="inherit"/>
              </a:rPr>
              <a:t>Protein Science</a:t>
            </a:r>
            <a:r>
              <a:rPr lang="en-US" b="0" i="0" dirty="0">
                <a:solidFill>
                  <a:srgbClr val="181D1F"/>
                </a:solidFill>
                <a:effectLst/>
                <a:latin typeface="Source Sans 3"/>
              </a:rPr>
              <a:t>(2022)</a:t>
            </a:r>
          </a:p>
        </p:txBody>
      </p:sp>
    </p:spTree>
    <p:extLst>
      <p:ext uri="{BB962C8B-B14F-4D97-AF65-F5344CB8AC3E}">
        <p14:creationId xmlns:p14="http://schemas.microsoft.com/office/powerpoint/2010/main" val="4170883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FC005E-BB0D-9E8E-AE85-2003CDD2AE1A}"/>
              </a:ext>
            </a:extLst>
          </p:cNvPr>
          <p:cNvSpPr txBox="1"/>
          <p:nvPr/>
        </p:nvSpPr>
        <p:spPr>
          <a:xfrm>
            <a:off x="8309387" y="1286752"/>
            <a:ext cx="3656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The</a:t>
            </a:r>
            <a:r>
              <a:rPr lang="zh-CN" altLang="en-US" sz="1400" b="1" dirty="0"/>
              <a:t> </a:t>
            </a:r>
            <a:r>
              <a:rPr lang="en-US" sz="1400" b="1" dirty="0"/>
              <a:t>average</a:t>
            </a:r>
            <a:r>
              <a:rPr lang="zh-CN" altLang="en-US" sz="1400" b="1" dirty="0"/>
              <a:t> </a:t>
            </a:r>
            <a:r>
              <a:rPr lang="en-US" sz="1400" b="1" dirty="0" err="1"/>
              <a:t>pLDDT</a:t>
            </a:r>
            <a:r>
              <a:rPr lang="zh-CN" altLang="en-US" sz="1400" b="1" dirty="0"/>
              <a:t> </a:t>
            </a:r>
            <a:r>
              <a:rPr lang="en-US" sz="1400" b="1" dirty="0"/>
              <a:t>score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for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AlphaFold2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predicted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antibody</a:t>
            </a:r>
            <a:r>
              <a:rPr lang="zh-CN" altLang="en-US" sz="1400" b="1" dirty="0"/>
              <a:t>  </a:t>
            </a:r>
            <a:r>
              <a:rPr lang="en-US" altLang="zh-CN" sz="1400" b="1" dirty="0"/>
              <a:t>structures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(all)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&gt;</a:t>
            </a:r>
            <a:r>
              <a:rPr lang="zh-CN" altLang="en-US" sz="1400" b="1" dirty="0"/>
              <a:t> </a:t>
            </a:r>
            <a:r>
              <a:rPr lang="en-US" sz="1400" b="1" dirty="0"/>
              <a:t>92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29171-D6AA-225A-12E8-8D21FDE0AEB3}"/>
              </a:ext>
            </a:extLst>
          </p:cNvPr>
          <p:cNvSpPr txBox="1"/>
          <p:nvPr/>
        </p:nvSpPr>
        <p:spPr>
          <a:xfrm rot="16200000">
            <a:off x="1512091" y="2596602"/>
            <a:ext cx="1060675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Youth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(Y)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F3EF0-014E-6D71-04C6-51ADEAF9BD62}"/>
              </a:ext>
            </a:extLst>
          </p:cNvPr>
          <p:cNvSpPr txBox="1"/>
          <p:nvPr/>
        </p:nvSpPr>
        <p:spPr>
          <a:xfrm rot="16200000">
            <a:off x="1510873" y="4910579"/>
            <a:ext cx="1063112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Adult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(O)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8DC63-B08E-1AF2-873F-0A01A31E49A1}"/>
              </a:ext>
            </a:extLst>
          </p:cNvPr>
          <p:cNvSpPr txBox="1"/>
          <p:nvPr/>
        </p:nvSpPr>
        <p:spPr>
          <a:xfrm rot="16200000">
            <a:off x="1642604" y="2302092"/>
            <a:ext cx="271132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Before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Immunization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(D0)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58A14-B40B-B679-0D03-A53E3693CCD9}"/>
              </a:ext>
            </a:extLst>
          </p:cNvPr>
          <p:cNvSpPr txBox="1"/>
          <p:nvPr/>
        </p:nvSpPr>
        <p:spPr>
          <a:xfrm rot="16200000">
            <a:off x="1727621" y="5176974"/>
            <a:ext cx="2541273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After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Immunization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(D7)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3AD477-9C71-8EF4-E367-45A74D523E4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V="1">
            <a:off x="2227095" y="2486758"/>
            <a:ext cx="586503" cy="294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CE2931-1727-4515-0762-0A497B7F3A3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227095" y="2781268"/>
            <a:ext cx="586496" cy="25803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26CA07-9999-7F04-391B-E34A06374FC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V="1">
            <a:off x="2227095" y="2486758"/>
            <a:ext cx="586503" cy="2608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50A931-7114-C035-E901-327FB9021A1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227095" y="5095245"/>
            <a:ext cx="586496" cy="2663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40E00EC-1862-ED41-E702-6ED555C39457}"/>
              </a:ext>
            </a:extLst>
          </p:cNvPr>
          <p:cNvGrpSpPr/>
          <p:nvPr/>
        </p:nvGrpSpPr>
        <p:grpSpPr>
          <a:xfrm>
            <a:off x="3744799" y="1728342"/>
            <a:ext cx="2124469" cy="4933717"/>
            <a:chOff x="3371281" y="836023"/>
            <a:chExt cx="2567848" cy="58260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77EC05-FE34-051E-81BE-D3327FBE6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986623" y="2709554"/>
              <a:ext cx="5826037" cy="207897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F23CA0-B270-2515-7289-9BAE8446BB4F}"/>
                </a:ext>
              </a:extLst>
            </p:cNvPr>
            <p:cNvSpPr/>
            <p:nvPr/>
          </p:nvSpPr>
          <p:spPr>
            <a:xfrm>
              <a:off x="3794914" y="1248677"/>
              <a:ext cx="45719" cy="11712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4AC554-1FF3-3702-FB84-ADC308768972}"/>
                </a:ext>
              </a:extLst>
            </p:cNvPr>
            <p:cNvSpPr/>
            <p:nvPr/>
          </p:nvSpPr>
          <p:spPr>
            <a:xfrm>
              <a:off x="3794914" y="2621388"/>
              <a:ext cx="45719" cy="11712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4CDA0D-69B2-D626-13F2-1B8A2DD1C6A6}"/>
                </a:ext>
              </a:extLst>
            </p:cNvPr>
            <p:cNvSpPr/>
            <p:nvPr/>
          </p:nvSpPr>
          <p:spPr>
            <a:xfrm>
              <a:off x="3804674" y="3994100"/>
              <a:ext cx="45719" cy="1171237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EAC8F6-AA84-31DA-6F68-576FD10FE1EE}"/>
                </a:ext>
              </a:extLst>
            </p:cNvPr>
            <p:cNvSpPr/>
            <p:nvPr/>
          </p:nvSpPr>
          <p:spPr>
            <a:xfrm>
              <a:off x="3804674" y="5424194"/>
              <a:ext cx="45719" cy="11712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3CDEA-B48A-EC68-5E64-CC69618ABF46}"/>
                </a:ext>
              </a:extLst>
            </p:cNvPr>
            <p:cNvSpPr txBox="1"/>
            <p:nvPr/>
          </p:nvSpPr>
          <p:spPr>
            <a:xfrm rot="16200000">
              <a:off x="3272983" y="1559049"/>
              <a:ext cx="654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Y_D0</a:t>
              </a:r>
              <a:endParaRPr lang="en-US" sz="16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492F1A-6451-99F1-856F-0DA841F014A0}"/>
                </a:ext>
              </a:extLst>
            </p:cNvPr>
            <p:cNvSpPr txBox="1"/>
            <p:nvPr/>
          </p:nvSpPr>
          <p:spPr>
            <a:xfrm rot="16200000">
              <a:off x="3242199" y="2939164"/>
              <a:ext cx="654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Y_D7</a:t>
              </a:r>
              <a:endParaRPr lang="en-US" sz="16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54C31A-A0CF-736D-635F-81FC382D535B}"/>
                </a:ext>
              </a:extLst>
            </p:cNvPr>
            <p:cNvSpPr txBox="1"/>
            <p:nvPr/>
          </p:nvSpPr>
          <p:spPr>
            <a:xfrm rot="16200000">
              <a:off x="3257755" y="4319278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O_D0</a:t>
              </a:r>
              <a:endParaRPr lang="en-US" sz="16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4D42C0-F2C9-64C9-5DE5-29DAE55A626C}"/>
                </a:ext>
              </a:extLst>
            </p:cNvPr>
            <p:cNvSpPr txBox="1"/>
            <p:nvPr/>
          </p:nvSpPr>
          <p:spPr>
            <a:xfrm rot="16200000">
              <a:off x="3194161" y="5811721"/>
              <a:ext cx="750423" cy="396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O_D7</a:t>
              </a:r>
              <a:endParaRPr lang="en-US" sz="1600" b="1" dirty="0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7A6965C7-910F-0036-9FE7-85618032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0" y="739868"/>
            <a:ext cx="1636849" cy="85596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B34610-1F47-A6D9-E152-63F50C4B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470"/>
          <a:stretch>
            <a:fillRect/>
          </a:stretch>
        </p:blipFill>
        <p:spPr>
          <a:xfrm>
            <a:off x="6449890" y="4148790"/>
            <a:ext cx="1676400" cy="24257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E8FA503-FF13-8A5A-C040-9680093B3C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571"/>
          <a:stretch>
            <a:fillRect/>
          </a:stretch>
        </p:blipFill>
        <p:spPr>
          <a:xfrm>
            <a:off x="6519051" y="1038080"/>
            <a:ext cx="1776568" cy="2425700"/>
          </a:xfrm>
          <a:prstGeom prst="rect">
            <a:avLst/>
          </a:prstGeom>
        </p:spPr>
      </p:pic>
      <p:sp>
        <p:nvSpPr>
          <p:cNvPr id="49" name="Right Arrow 48">
            <a:extLst>
              <a:ext uri="{FF2B5EF4-FFF2-40B4-BE49-F238E27FC236}">
                <a16:creationId xmlns:a16="http://schemas.microsoft.com/office/drawing/2014/main" id="{A4ED5575-97AB-B569-E96E-21F9E89E2308}"/>
              </a:ext>
            </a:extLst>
          </p:cNvPr>
          <p:cNvSpPr/>
          <p:nvPr/>
        </p:nvSpPr>
        <p:spPr>
          <a:xfrm rot="19033035">
            <a:off x="5730955" y="3317215"/>
            <a:ext cx="1012396" cy="2547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9F0ACC5E-EBA8-FF9E-805C-143AFF1708E1}"/>
              </a:ext>
            </a:extLst>
          </p:cNvPr>
          <p:cNvSpPr/>
          <p:nvPr/>
        </p:nvSpPr>
        <p:spPr>
          <a:xfrm rot="18958419">
            <a:off x="5771134" y="5735007"/>
            <a:ext cx="685723" cy="2542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9C94FAE-AB6A-DFAB-CDBB-FEAAC7D07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280" y="2103581"/>
            <a:ext cx="3518853" cy="186327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7294DD9-B84D-8B88-518B-ACF899D8D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280" y="4190709"/>
            <a:ext cx="3246727" cy="190200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66EA662-E10E-1796-EDE8-19D0DD56CF33}"/>
              </a:ext>
            </a:extLst>
          </p:cNvPr>
          <p:cNvSpPr/>
          <p:nvPr/>
        </p:nvSpPr>
        <p:spPr>
          <a:xfrm>
            <a:off x="8309387" y="1883081"/>
            <a:ext cx="3785746" cy="427156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3CD9DD9E-E1AC-209C-9FDA-A6871D4F067D}"/>
              </a:ext>
            </a:extLst>
          </p:cNvPr>
          <p:cNvSpPr/>
          <p:nvPr/>
        </p:nvSpPr>
        <p:spPr>
          <a:xfrm>
            <a:off x="7641771" y="1909057"/>
            <a:ext cx="653848" cy="19431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F3F70D-6C27-1304-BB15-6E85F322F6CA}"/>
              </a:ext>
            </a:extLst>
          </p:cNvPr>
          <p:cNvSpPr txBox="1"/>
          <p:nvPr/>
        </p:nvSpPr>
        <p:spPr>
          <a:xfrm>
            <a:off x="6252873" y="6530688"/>
            <a:ext cx="5464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E0E0E"/>
                </a:solidFill>
                <a:latin typeface=".AppleSystemUIFont"/>
              </a:rPr>
              <a:t>Wang </a:t>
            </a:r>
            <a:r>
              <a:rPr lang="en-US" sz="1600" b="1" dirty="0">
                <a:solidFill>
                  <a:srgbClr val="0E0E0E"/>
                </a:solidFill>
                <a:latin typeface=".AppleSystemUIFont"/>
              </a:rPr>
              <a:t>et al.</a:t>
            </a:r>
            <a:r>
              <a:rPr lang="en-US" sz="1600" dirty="0">
                <a:solidFill>
                  <a:srgbClr val="0E0E0E"/>
                </a:solidFill>
                <a:latin typeface=".AppleSystemUIFont"/>
              </a:rPr>
              <a:t> </a:t>
            </a:r>
            <a:r>
              <a:rPr lang="en-US" altLang="zh-CN" sz="1600" dirty="0">
                <a:solidFill>
                  <a:srgbClr val="0E0E0E"/>
                </a:solidFill>
                <a:latin typeface=".AppleSystemUIFont"/>
              </a:rPr>
              <a:t>in</a:t>
            </a:r>
            <a:r>
              <a:rPr lang="zh-CN" altLang="en-US" sz="1600" dirty="0">
                <a:solidFill>
                  <a:srgbClr val="0E0E0E"/>
                </a:solidFill>
                <a:latin typeface=".AppleSystemUIFont"/>
              </a:rPr>
              <a:t> </a:t>
            </a:r>
            <a:r>
              <a:rPr lang="en-US" sz="1600" i="1" dirty="0">
                <a:solidFill>
                  <a:srgbClr val="0E0E0E"/>
                </a:solidFill>
                <a:latin typeface=".AppleSystemUIFont"/>
              </a:rPr>
              <a:t>Briefings in Bioinformatics</a:t>
            </a:r>
            <a:r>
              <a:rPr lang="en-US" sz="1600" dirty="0">
                <a:solidFill>
                  <a:srgbClr val="0E0E0E"/>
                </a:solidFill>
                <a:latin typeface=".AppleSystemUIFont"/>
              </a:rPr>
              <a:t>, </a:t>
            </a:r>
            <a:r>
              <a:rPr lang="en-US" sz="1600" b="1" dirty="0">
                <a:solidFill>
                  <a:srgbClr val="0E0E0E"/>
                </a:solidFill>
                <a:latin typeface=".AppleSystemUIFont"/>
              </a:rPr>
              <a:t>2024</a:t>
            </a:r>
            <a:r>
              <a:rPr lang="en-US" sz="1600" dirty="0">
                <a:solidFill>
                  <a:srgbClr val="0E0E0E"/>
                </a:solidFill>
                <a:latin typeface=".AppleSystemUIFont"/>
              </a:rPr>
              <a:t>, 25(5): </a:t>
            </a:r>
            <a:r>
              <a:rPr lang="en-US" sz="1600" b="1" dirty="0">
                <a:solidFill>
                  <a:srgbClr val="0E0E0E"/>
                </a:solidFill>
                <a:latin typeface=".AppleSystemUIFont"/>
              </a:rPr>
              <a:t>bbae403</a:t>
            </a:r>
            <a:endParaRPr lang="en-US" sz="1600" dirty="0">
              <a:solidFill>
                <a:srgbClr val="0E0E0E"/>
              </a:solidFill>
              <a:latin typeface=".AppleSystemUIFon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AE3147-8A91-D269-5D90-8346F26E193A}"/>
              </a:ext>
            </a:extLst>
          </p:cNvPr>
          <p:cNvSpPr txBox="1"/>
          <p:nvPr/>
        </p:nvSpPr>
        <p:spPr>
          <a:xfrm>
            <a:off x="100191" y="-103048"/>
            <a:ext cx="113578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4000" b="1" dirty="0">
                <a:latin typeface="+mj-lt"/>
              </a:rPr>
              <a:t>Clonotype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expansion,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 err="1">
                <a:latin typeface="+mj-lt"/>
              </a:rPr>
              <a:t>bindability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prediction,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and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structural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stability</a:t>
            </a:r>
            <a:r>
              <a:rPr lang="zh-CN" altLang="en-US" sz="4000" b="1" dirty="0">
                <a:latin typeface="+mj-lt"/>
              </a:rPr>
              <a:t> </a:t>
            </a:r>
            <a:endParaRPr lang="en-US" sz="4000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FD2A55-0819-BCB7-696F-49563898EE59}"/>
              </a:ext>
            </a:extLst>
          </p:cNvPr>
          <p:cNvSpPr txBox="1"/>
          <p:nvPr/>
        </p:nvSpPr>
        <p:spPr>
          <a:xfrm rot="16200000">
            <a:off x="-937112" y="3984447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COVID-19</a:t>
            </a:r>
            <a:r>
              <a:rPr lang="zh-CN" altLang="en-US" dirty="0"/>
              <a:t> </a:t>
            </a:r>
            <a:r>
              <a:rPr lang="en-US" altLang="zh-CN" dirty="0"/>
              <a:t>immunization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D9A638-9F13-9FDE-A8CF-ED6ED3543739}"/>
              </a:ext>
            </a:extLst>
          </p:cNvPr>
          <p:cNvSpPr/>
          <p:nvPr/>
        </p:nvSpPr>
        <p:spPr>
          <a:xfrm>
            <a:off x="3744800" y="3079287"/>
            <a:ext cx="2124470" cy="1323439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22E79F5-D886-0806-EE76-5EF2D71DBA0D}"/>
              </a:ext>
            </a:extLst>
          </p:cNvPr>
          <p:cNvSpPr/>
          <p:nvPr/>
        </p:nvSpPr>
        <p:spPr>
          <a:xfrm>
            <a:off x="3750560" y="5456412"/>
            <a:ext cx="2124470" cy="132343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8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9" grpId="0" animBg="1"/>
      <p:bldP spid="50" grpId="0" animBg="1"/>
      <p:bldP spid="53" grpId="0" animBg="1"/>
      <p:bldP spid="54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ng_fig1_p3.png"/>
          <p:cNvPicPr>
            <a:picLocks noChangeAspect="1"/>
          </p:cNvPicPr>
          <p:nvPr/>
        </p:nvPicPr>
        <p:blipFill>
          <a:blip r:embed="rId2"/>
          <a:srcRect l="6572" t="5924" r="6792" b="38354"/>
          <a:stretch>
            <a:fillRect/>
          </a:stretch>
        </p:blipFill>
        <p:spPr>
          <a:xfrm>
            <a:off x="5033683" y="353216"/>
            <a:ext cx="7032811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64" y="16155858"/>
            <a:ext cx="42969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/>
            </a:pPr>
            <a:r>
              <a:rPr sz="1200"/>
              <a:t>Source: Wang et al., Fig. 1 (model overview, dual-flow). Page 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9EAFC-F113-5C87-0451-272B5A82D799}"/>
              </a:ext>
            </a:extLst>
          </p:cNvPr>
          <p:cNvSpPr txBox="1"/>
          <p:nvPr/>
        </p:nvSpPr>
        <p:spPr>
          <a:xfrm>
            <a:off x="5700246" y="6296816"/>
            <a:ext cx="6366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E0E0E"/>
                </a:solidFill>
                <a:latin typeface=".AppleSystemUIFont"/>
              </a:rPr>
              <a:t>Wang </a:t>
            </a:r>
            <a:r>
              <a:rPr lang="en-US" sz="1600" b="1" dirty="0">
                <a:solidFill>
                  <a:srgbClr val="0E0E0E"/>
                </a:solidFill>
                <a:latin typeface=".AppleSystemUIFont"/>
              </a:rPr>
              <a:t>et al.</a:t>
            </a:r>
            <a:r>
              <a:rPr lang="en-US" sz="1600" dirty="0">
                <a:solidFill>
                  <a:srgbClr val="0E0E0E"/>
                </a:solidFill>
                <a:latin typeface=".AppleSystemUIFont"/>
              </a:rPr>
              <a:t> </a:t>
            </a:r>
            <a:r>
              <a:rPr lang="en-US" altLang="zh-CN" sz="1600" dirty="0">
                <a:solidFill>
                  <a:srgbClr val="0E0E0E"/>
                </a:solidFill>
                <a:latin typeface=".AppleSystemUIFont"/>
              </a:rPr>
              <a:t>in</a:t>
            </a:r>
            <a:r>
              <a:rPr lang="zh-CN" altLang="en-US" sz="1600" dirty="0">
                <a:solidFill>
                  <a:srgbClr val="0E0E0E"/>
                </a:solidFill>
                <a:latin typeface=".AppleSystemUIFont"/>
              </a:rPr>
              <a:t> </a:t>
            </a:r>
            <a:r>
              <a:rPr lang="en-US" sz="1600" i="1" dirty="0">
                <a:solidFill>
                  <a:srgbClr val="0E0E0E"/>
                </a:solidFill>
                <a:latin typeface=".AppleSystemUIFont"/>
              </a:rPr>
              <a:t>Briefings in Bioinformatics</a:t>
            </a:r>
            <a:r>
              <a:rPr lang="en-US" sz="1600" dirty="0">
                <a:solidFill>
                  <a:srgbClr val="0E0E0E"/>
                </a:solidFill>
                <a:latin typeface=".AppleSystemUIFont"/>
              </a:rPr>
              <a:t>, </a:t>
            </a:r>
            <a:r>
              <a:rPr lang="en-US" sz="1600" b="1" dirty="0">
                <a:solidFill>
                  <a:srgbClr val="0E0E0E"/>
                </a:solidFill>
                <a:latin typeface=".AppleSystemUIFont"/>
              </a:rPr>
              <a:t>2024</a:t>
            </a:r>
            <a:r>
              <a:rPr lang="en-US" sz="1600" dirty="0">
                <a:solidFill>
                  <a:srgbClr val="0E0E0E"/>
                </a:solidFill>
                <a:latin typeface=".AppleSystemUIFont"/>
              </a:rPr>
              <a:t>, 25(5): </a:t>
            </a:r>
            <a:r>
              <a:rPr lang="en-US" sz="1600" b="1" dirty="0">
                <a:solidFill>
                  <a:srgbClr val="0E0E0E"/>
                </a:solidFill>
                <a:latin typeface=".AppleSystemUIFont"/>
              </a:rPr>
              <a:t>bbae403</a:t>
            </a:r>
            <a:endParaRPr lang="en-US" sz="1600" dirty="0">
              <a:solidFill>
                <a:srgbClr val="0E0E0E"/>
              </a:solidFill>
              <a:latin typeface=".AppleSystemUIFon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664B6-3A29-DA5B-46DC-5ABC0CD9F36A}"/>
              </a:ext>
            </a:extLst>
          </p:cNvPr>
          <p:cNvSpPr txBox="1"/>
          <p:nvPr/>
        </p:nvSpPr>
        <p:spPr>
          <a:xfrm>
            <a:off x="609663" y="1941779"/>
            <a:ext cx="4602417" cy="4124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Architecture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Dual-flow — </a:t>
            </a:r>
            <a:r>
              <a:rPr lang="en-US" b="1" dirty="0"/>
              <a:t>Transformer</a:t>
            </a:r>
            <a:r>
              <a:rPr lang="en-US" dirty="0"/>
              <a:t> + </a:t>
            </a:r>
            <a:r>
              <a:rPr lang="en-US" b="1" dirty="0" err="1"/>
              <a:t>GCN→hypergraph</a:t>
            </a:r>
            <a:r>
              <a:rPr lang="en-US" dirty="0"/>
              <a:t> </a:t>
            </a:r>
            <a:r>
              <a:rPr lang="en-US" altLang="zh-CN" dirty="0"/>
              <a:t>–</a:t>
            </a:r>
            <a:r>
              <a:rPr lang="en-US" dirty="0"/>
              <a:t>fused</a:t>
            </a:r>
            <a:r>
              <a:rPr lang="zh-CN" altLang="en-US" dirty="0"/>
              <a:t> </a:t>
            </a:r>
            <a:r>
              <a:rPr lang="en-US" dirty="0"/>
              <a:t>for prediction.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Inputs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Paired </a:t>
            </a:r>
            <a:r>
              <a:rPr lang="en-US" b="1" dirty="0" err="1"/>
              <a:t>heavy+light</a:t>
            </a:r>
            <a:r>
              <a:rPr lang="en-US" dirty="0"/>
              <a:t> </a:t>
            </a:r>
            <a:r>
              <a:rPr lang="en-US" altLang="zh-CN" dirty="0"/>
              <a:t>chains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OAS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Reported performance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>
              <a:spcAft>
                <a:spcPts val="600"/>
              </a:spcAft>
            </a:pPr>
            <a:r>
              <a:rPr lang="en-US" b="1" dirty="0"/>
              <a:t>Accuracy 91.69%</a:t>
            </a:r>
            <a:r>
              <a:rPr lang="en-US" dirty="0"/>
              <a:t>, </a:t>
            </a:r>
            <a:r>
              <a:rPr lang="en-US" b="1" dirty="0"/>
              <a:t>AUROC 0.966</a:t>
            </a:r>
            <a:r>
              <a:rPr lang="en-US" dirty="0"/>
              <a:t>; 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&gt;&gt;</a:t>
            </a:r>
            <a:r>
              <a:rPr lang="en-US" dirty="0"/>
              <a:t> </a:t>
            </a:r>
            <a:r>
              <a:rPr lang="en-US" dirty="0" err="1"/>
              <a:t>AntiBERTa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 err="1"/>
              <a:t>AntiBERTy</a:t>
            </a:r>
            <a:r>
              <a:rPr lang="en-US" dirty="0"/>
              <a:t>.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00B050"/>
                </a:solidFill>
              </a:rPr>
              <a:t>Training time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b="1" dirty="0" err="1"/>
              <a:t>AntiFormer</a:t>
            </a:r>
            <a:r>
              <a:rPr lang="en-US" b="1" dirty="0"/>
              <a:t> 0.76 h &lt; </a:t>
            </a:r>
            <a:r>
              <a:rPr lang="en-US" b="1" dirty="0" err="1"/>
              <a:t>AntiBERTy</a:t>
            </a:r>
            <a:r>
              <a:rPr lang="en-US" b="1" dirty="0"/>
              <a:t> 1.46 h &lt; </a:t>
            </a:r>
            <a:r>
              <a:rPr lang="en-US" b="1" dirty="0" err="1"/>
              <a:t>AntiBERTa</a:t>
            </a:r>
            <a:r>
              <a:rPr lang="en-US" b="1" dirty="0"/>
              <a:t> 2.97 h</a:t>
            </a:r>
            <a:r>
              <a:rPr lang="en-US" dirty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8789" y="537882"/>
            <a:ext cx="49081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4000" b="1" dirty="0" err="1">
                <a:latin typeface="+mj-lt"/>
              </a:rPr>
              <a:t>AntiFormer</a:t>
            </a:r>
            <a:r>
              <a:rPr lang="en-US" altLang="zh-CN" sz="4000" b="1" dirty="0">
                <a:latin typeface="+mj-lt"/>
              </a:rPr>
              <a:t>: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the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SOTA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Model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in</a:t>
            </a:r>
            <a:r>
              <a:rPr lang="zh-CN" altLang="en-US" sz="4000" b="1" dirty="0">
                <a:latin typeface="+mj-lt"/>
              </a:rPr>
              <a:t> </a:t>
            </a:r>
            <a:r>
              <a:rPr lang="en-US" altLang="zh-CN" sz="4000" b="1" dirty="0">
                <a:latin typeface="+mj-lt"/>
              </a:rPr>
              <a:t>2024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63EB6CA-297D-E6FB-7A34-8E8C942615AF}"/>
              </a:ext>
            </a:extLst>
          </p:cNvPr>
          <p:cNvSpPr txBox="1"/>
          <p:nvPr/>
        </p:nvSpPr>
        <p:spPr>
          <a:xfrm>
            <a:off x="9606877" y="4860025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Llama 3 technical report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458788" y="365760"/>
            <a:ext cx="1182060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 dirty="0" err="1"/>
              <a:t>LlamaAffinity</a:t>
            </a:r>
            <a:r>
              <a:rPr sz="4000" b="1" dirty="0"/>
              <a:t>: </a:t>
            </a:r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approach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to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</a:t>
            </a:r>
            <a:r>
              <a:rPr lang="zh-CN" altLang="en-US" sz="4000" b="1" dirty="0"/>
              <a:t> </a:t>
            </a:r>
            <a:r>
              <a:rPr sz="4000" b="1" dirty="0"/>
              <a:t>compact baseline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123" y="3541417"/>
            <a:ext cx="5154706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sz="2200" dirty="0"/>
              <a:t>Compact </a:t>
            </a:r>
            <a:r>
              <a:rPr sz="2200" i="1" dirty="0"/>
              <a:t>Llama</a:t>
            </a:r>
            <a:r>
              <a:rPr lang="en-US" altLang="zh-CN" sz="2200" i="1" dirty="0"/>
              <a:t>3</a:t>
            </a:r>
            <a:r>
              <a:rPr sz="2200" i="1" dirty="0"/>
              <a:t>-style</a:t>
            </a:r>
            <a:r>
              <a:rPr sz="2200" dirty="0"/>
              <a:t> encoder + global pooling + binary classifier head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6036628" y="9425460"/>
            <a:ext cx="28184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/>
            </a:pPr>
            <a:r>
              <a:rPr sz="1100"/>
              <a:t>LlamaAffinity v1: Table 1 (hyperparameters)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DC0B-9704-8BFC-64B8-A76A4DF59FC2}"/>
              </a:ext>
            </a:extLst>
          </p:cNvPr>
          <p:cNvSpPr txBox="1"/>
          <p:nvPr/>
        </p:nvSpPr>
        <p:spPr>
          <a:xfrm>
            <a:off x="680123" y="3079752"/>
            <a:ext cx="2441449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New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0A662-10CD-C6A9-8F2D-DB441F5CCE16}"/>
              </a:ext>
            </a:extLst>
          </p:cNvPr>
          <p:cNvSpPr txBox="1"/>
          <p:nvPr/>
        </p:nvSpPr>
        <p:spPr>
          <a:xfrm>
            <a:off x="680123" y="4629193"/>
            <a:ext cx="3340084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Key </a:t>
            </a:r>
            <a:r>
              <a:rPr lang="en-US" altLang="zh-CN" sz="2400" b="1" dirty="0">
                <a:solidFill>
                  <a:schemeClr val="bg1"/>
                </a:solidFill>
              </a:rPr>
              <a:t>H</a:t>
            </a:r>
            <a:r>
              <a:rPr lang="en-US" sz="2400" b="1" dirty="0">
                <a:solidFill>
                  <a:schemeClr val="bg1"/>
                </a:solidFill>
              </a:rPr>
              <a:t>yperparameters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27A3B6-D672-2D79-191A-363F0D38BB82}"/>
              </a:ext>
            </a:extLst>
          </p:cNvPr>
          <p:cNvSpPr txBox="1"/>
          <p:nvPr/>
        </p:nvSpPr>
        <p:spPr>
          <a:xfrm>
            <a:off x="680123" y="5119740"/>
            <a:ext cx="515470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4 layers; 12 Q-heads/12 KV-heads; hidden 384; intermediate 192; dropout 0.1; vocab ≈30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F11AF-1292-FE7C-AA1C-D6ACED0B4D7B}"/>
              </a:ext>
            </a:extLst>
          </p:cNvPr>
          <p:cNvSpPr txBox="1"/>
          <p:nvPr/>
        </p:nvSpPr>
        <p:spPr>
          <a:xfrm>
            <a:off x="680121" y="1468755"/>
            <a:ext cx="1022555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Goal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4FA12-9000-3926-0F2E-63FDFC79FAC6}"/>
              </a:ext>
            </a:extLst>
          </p:cNvPr>
          <p:cNvSpPr txBox="1"/>
          <p:nvPr/>
        </p:nvSpPr>
        <p:spPr>
          <a:xfrm>
            <a:off x="680121" y="1930420"/>
            <a:ext cx="5154706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Simple, fast, reproducible baseline under </a:t>
            </a:r>
            <a:r>
              <a:rPr lang="en-US" sz="2400" dirty="0" err="1"/>
              <a:t>AntiFormer’s</a:t>
            </a:r>
            <a:r>
              <a:rPr lang="en-US" sz="2400" dirty="0"/>
              <a:t> label setting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E011937-C346-6262-A868-331DFFF32829}"/>
              </a:ext>
            </a:extLst>
          </p:cNvPr>
          <p:cNvSpPr/>
          <p:nvPr/>
        </p:nvSpPr>
        <p:spPr>
          <a:xfrm rot="10800000">
            <a:off x="5834828" y="5597023"/>
            <a:ext cx="534440" cy="409903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22A801-522E-D3C6-0B09-B90E0AD4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747" y="1855474"/>
            <a:ext cx="5395318" cy="3071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40EB86-C1A6-5839-E74A-BDA29C18C33A}"/>
              </a:ext>
            </a:extLst>
          </p:cNvPr>
          <p:cNvSpPr txBox="1"/>
          <p:nvPr/>
        </p:nvSpPr>
        <p:spPr>
          <a:xfrm>
            <a:off x="7745066" y="1514921"/>
            <a:ext cx="3116681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Llama 3 Configuration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ACC8D8-49E9-ABA3-8D1A-91959D680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898" y="5119740"/>
            <a:ext cx="5093015" cy="1637486"/>
          </a:xfrm>
          <a:prstGeom prst="rect">
            <a:avLst/>
          </a:prstGeom>
        </p:spPr>
      </p:pic>
      <p:pic>
        <p:nvPicPr>
          <p:cNvPr id="4" name="Picture 3" descr="v1_p3_full.png"/>
          <p:cNvPicPr>
            <a:picLocks noChangeAspect="1"/>
          </p:cNvPicPr>
          <p:nvPr/>
        </p:nvPicPr>
        <p:blipFill>
          <a:blip r:embed="rId5"/>
          <a:srcRect l="26240" t="62102" r="27223" b="7120"/>
          <a:stretch>
            <a:fillRect/>
          </a:stretch>
        </p:blipFill>
        <p:spPr>
          <a:xfrm>
            <a:off x="6390285" y="1466175"/>
            <a:ext cx="5657923" cy="5291051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070EF-7425-0D0E-3097-8CA17879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82" y="1389253"/>
            <a:ext cx="7772400" cy="33163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707ED4-D373-29F4-1AD6-BEE00E186B00}"/>
              </a:ext>
            </a:extLst>
          </p:cNvPr>
          <p:cNvSpPr txBox="1">
            <a:spLocks/>
          </p:cNvSpPr>
          <p:nvPr/>
        </p:nvSpPr>
        <p:spPr>
          <a:xfrm>
            <a:off x="640152" y="414852"/>
            <a:ext cx="10805614" cy="11301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Training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Data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Set</a:t>
            </a:r>
            <a:r>
              <a:rPr lang="en-US" sz="4000" b="1" dirty="0"/>
              <a:t>: </a:t>
            </a:r>
            <a:r>
              <a:rPr lang="en-US" altLang="zh-CN" sz="4000" dirty="0"/>
              <a:t>Paired</a:t>
            </a:r>
            <a:r>
              <a:rPr lang="zh-CN" altLang="en-US" sz="4000" dirty="0"/>
              <a:t> </a:t>
            </a:r>
            <a:r>
              <a:rPr lang="en-US" altLang="zh-CN" sz="4000" dirty="0"/>
              <a:t>H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L</a:t>
            </a:r>
            <a:r>
              <a:rPr lang="zh-CN" altLang="en-US" sz="4000" dirty="0"/>
              <a:t> </a:t>
            </a:r>
            <a:r>
              <a:rPr lang="en-US" altLang="zh-CN" sz="4000" dirty="0"/>
              <a:t>chain</a:t>
            </a:r>
            <a:r>
              <a:rPr lang="zh-CN" altLang="en-US" sz="4000" dirty="0"/>
              <a:t> </a:t>
            </a:r>
            <a:r>
              <a:rPr lang="en-US" altLang="zh-CN" sz="4000" dirty="0"/>
              <a:t>sequences</a:t>
            </a:r>
            <a:r>
              <a:rPr lang="zh-CN" altLang="en-US" sz="4000" dirty="0"/>
              <a:t> </a:t>
            </a:r>
            <a:r>
              <a:rPr lang="en-US" altLang="zh-CN" sz="4000" dirty="0"/>
              <a:t>from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OAS</a:t>
            </a:r>
            <a:r>
              <a:rPr lang="zh-CN" altLang="en-US" sz="4000" dirty="0"/>
              <a:t> </a:t>
            </a:r>
            <a:r>
              <a:rPr lang="en-US" altLang="zh-CN" sz="4000" dirty="0"/>
              <a:t>DB</a:t>
            </a:r>
            <a:r>
              <a:rPr lang="zh-CN" altLang="en-US" sz="4000" dirty="0"/>
              <a:t> </a:t>
            </a:r>
            <a:r>
              <a:rPr lang="en-US" altLang="zh-CN" sz="3200" dirty="0"/>
              <a:t>(</a:t>
            </a:r>
            <a:r>
              <a:rPr lang="en-US" altLang="zh-CN" sz="3200" dirty="0">
                <a:hlinkClick r:id="rId3"/>
              </a:rPr>
              <a:t>https://opig.stats.ox.ac.uk/webapps/oas/</a:t>
            </a:r>
            <a:r>
              <a:rPr lang="en-US" altLang="zh-CN" sz="3200" dirty="0"/>
              <a:t>)</a:t>
            </a:r>
            <a:r>
              <a:rPr lang="zh-CN" altLang="en-US" sz="3200" dirty="0"/>
              <a:t> 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EADE1-1AE5-6D15-E907-CCE8265BA9CC}"/>
              </a:ext>
            </a:extLst>
          </p:cNvPr>
          <p:cNvSpPr txBox="1"/>
          <p:nvPr/>
        </p:nvSpPr>
        <p:spPr>
          <a:xfrm>
            <a:off x="2263896" y="5503332"/>
            <a:ext cx="1298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&gt;1000M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Unpaired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Sequences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D439A-6569-FBEB-6156-2F9F4952A9D4}"/>
              </a:ext>
            </a:extLst>
          </p:cNvPr>
          <p:cNvSpPr txBox="1"/>
          <p:nvPr/>
        </p:nvSpPr>
        <p:spPr>
          <a:xfrm>
            <a:off x="3882027" y="5519818"/>
            <a:ext cx="155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&gt;80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Immunology</a:t>
            </a:r>
            <a:r>
              <a:rPr lang="zh-CN" altLang="en-US" dirty="0"/>
              <a:t> </a:t>
            </a:r>
            <a:r>
              <a:rPr lang="en-US" altLang="zh-CN" dirty="0"/>
              <a:t>Studies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92DFB-F809-4BA1-AEFC-C25AD1D685F6}"/>
              </a:ext>
            </a:extLst>
          </p:cNvPr>
          <p:cNvSpPr txBox="1"/>
          <p:nvPr/>
        </p:nvSpPr>
        <p:spPr>
          <a:xfrm>
            <a:off x="6422540" y="5519818"/>
            <a:ext cx="1298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&gt;120K</a:t>
            </a:r>
          </a:p>
          <a:p>
            <a:r>
              <a:rPr lang="en-US" altLang="zh-CN" dirty="0"/>
              <a:t>Unpaired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Sequences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07828-B159-3D1D-4C05-F21AA41CEEFD}"/>
              </a:ext>
            </a:extLst>
          </p:cNvPr>
          <p:cNvSpPr txBox="1"/>
          <p:nvPr/>
        </p:nvSpPr>
        <p:spPr>
          <a:xfrm>
            <a:off x="7936392" y="5519818"/>
            <a:ext cx="155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Immunology</a:t>
            </a:r>
            <a:r>
              <a:rPr lang="zh-CN" altLang="en-US" dirty="0"/>
              <a:t> </a:t>
            </a:r>
            <a:r>
              <a:rPr lang="en-US" altLang="zh-CN" dirty="0"/>
              <a:t>Studies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AA666-A83E-BE8C-81AD-863C88DC9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219" y="4690532"/>
            <a:ext cx="71501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72014D-FCAE-C9E9-D856-EE4CA6CD8C85}"/>
              </a:ext>
            </a:extLst>
          </p:cNvPr>
          <p:cNvSpPr txBox="1"/>
          <p:nvPr/>
        </p:nvSpPr>
        <p:spPr>
          <a:xfrm>
            <a:off x="6095999" y="6443148"/>
            <a:ext cx="604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b="0" i="0" dirty="0">
                <a:solidFill>
                  <a:srgbClr val="181D1F"/>
                </a:solidFill>
                <a:effectLst/>
                <a:latin typeface="Source Sans 3"/>
              </a:rPr>
              <a:t>T. H. Olsen, F. Boyles, C. M. Deane</a:t>
            </a:r>
            <a:r>
              <a:rPr lang="zh-CN" altLang="en-US" b="0" i="0" dirty="0">
                <a:solidFill>
                  <a:srgbClr val="181D1F"/>
                </a:solidFill>
                <a:effectLst/>
                <a:latin typeface="Source Sans 3"/>
              </a:rPr>
              <a:t> </a:t>
            </a:r>
            <a:r>
              <a:rPr lang="en-US" altLang="zh-CN" b="0" i="0" dirty="0">
                <a:solidFill>
                  <a:srgbClr val="181D1F"/>
                </a:solidFill>
                <a:effectLst/>
                <a:latin typeface="Source Sans 3"/>
              </a:rPr>
              <a:t>in</a:t>
            </a:r>
            <a:r>
              <a:rPr lang="zh-CN" altLang="en-US" b="0" i="0" dirty="0">
                <a:solidFill>
                  <a:srgbClr val="181D1F"/>
                </a:solidFill>
                <a:effectLst/>
                <a:latin typeface="Source Sans 3"/>
              </a:rPr>
              <a:t> </a:t>
            </a:r>
            <a:r>
              <a:rPr lang="en-US" b="0" i="1" dirty="0">
                <a:solidFill>
                  <a:srgbClr val="181D1F"/>
                </a:solidFill>
                <a:effectLst/>
                <a:latin typeface="inherit"/>
              </a:rPr>
              <a:t>Protein Science</a:t>
            </a:r>
            <a:r>
              <a:rPr lang="en-US" b="0" i="0" dirty="0">
                <a:solidFill>
                  <a:srgbClr val="181D1F"/>
                </a:solidFill>
                <a:effectLst/>
                <a:latin typeface="Source Sans 3"/>
              </a:rPr>
              <a:t>(2022)</a:t>
            </a:r>
          </a:p>
        </p:txBody>
      </p:sp>
    </p:spTree>
    <p:extLst>
      <p:ext uri="{BB962C8B-B14F-4D97-AF65-F5344CB8AC3E}">
        <p14:creationId xmlns:p14="http://schemas.microsoft.com/office/powerpoint/2010/main" val="343771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F9BE7-957A-B9FF-852C-68F4DE19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7AC745E-1625-D92D-F3F9-46542C25CDCC}"/>
              </a:ext>
            </a:extLst>
          </p:cNvPr>
          <p:cNvSpPr txBox="1">
            <a:spLocks/>
          </p:cNvSpPr>
          <p:nvPr/>
        </p:nvSpPr>
        <p:spPr>
          <a:xfrm>
            <a:off x="585469" y="131983"/>
            <a:ext cx="11021062" cy="9296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002060"/>
                </a:solidFill>
              </a:rPr>
              <a:t>The</a:t>
            </a:r>
            <a:r>
              <a:rPr lang="zh-CN" altLang="en-US" sz="3600" b="1" dirty="0">
                <a:solidFill>
                  <a:srgbClr val="002060"/>
                </a:solidFill>
              </a:rPr>
              <a:t> </a:t>
            </a:r>
            <a:r>
              <a:rPr lang="en-US" altLang="zh-CN" sz="3600" b="1" dirty="0" err="1">
                <a:solidFill>
                  <a:srgbClr val="002060"/>
                </a:solidFill>
              </a:rPr>
              <a:t>LlamaAffinity</a:t>
            </a:r>
            <a:r>
              <a:rPr lang="en-US" sz="3600" b="1" dirty="0">
                <a:solidFill>
                  <a:srgbClr val="002060"/>
                </a:solidFill>
              </a:rPr>
              <a:t> Antibody Affinity Modeling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BA0F3-C384-4A70-6C2E-ABBA8B37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4432185"/>
            <a:ext cx="10431331" cy="2095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8C687B-D231-C76E-0501-1AA00FE4FF0C}"/>
              </a:ext>
            </a:extLst>
          </p:cNvPr>
          <p:cNvSpPr txBox="1"/>
          <p:nvPr/>
        </p:nvSpPr>
        <p:spPr>
          <a:xfrm>
            <a:off x="6570617" y="6211903"/>
            <a:ext cx="370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Llama 3 technical report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80255-0C1E-DFA8-D9CE-4332E1119AD3}"/>
              </a:ext>
            </a:extLst>
          </p:cNvPr>
          <p:cNvSpPr txBox="1"/>
          <p:nvPr/>
        </p:nvSpPr>
        <p:spPr>
          <a:xfrm>
            <a:off x="585469" y="1295455"/>
            <a:ext cx="52897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70C0"/>
                </a:solidFill>
              </a:rPr>
              <a:t>Dataset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 and light chain amino acid sequences are used as inputs; sequences above the 85th redundancy percentile are labeled as binders, while those below are labeled as low-affinity. Data was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EBAA1-4E97-0CD6-798F-4083D91FB7B4}"/>
              </a:ext>
            </a:extLst>
          </p:cNvPr>
          <p:cNvSpPr txBox="1"/>
          <p:nvPr/>
        </p:nvSpPr>
        <p:spPr>
          <a:xfrm>
            <a:off x="6197373" y="1358824"/>
            <a:ext cx="54967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Model Architecture: </a:t>
            </a:r>
          </a:p>
          <a:p>
            <a:endParaRPr lang="en-US" sz="200" b="1" dirty="0">
              <a:solidFill>
                <a:srgbClr val="0070C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Llama3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Style”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 (Custom  Training &amp; Configuration), Detailed configuration in the next slide.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are tokens of amino acid sequence, where the output is binder (1) or low affinity (0).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E3F1E-2AFF-1A80-3D55-2633AA694ECE}"/>
              </a:ext>
            </a:extLst>
          </p:cNvPr>
          <p:cNvSpPr txBox="1"/>
          <p:nvPr/>
        </p:nvSpPr>
        <p:spPr>
          <a:xfrm>
            <a:off x="585469" y="2722795"/>
            <a:ext cx="54967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Data Split</a:t>
            </a:r>
            <a:r>
              <a:rPr lang="en-US" i="1" dirty="0"/>
              <a:t>: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5-fold cross-validation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Preprocessed data was employed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AntiFormer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official repository.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41046-B76F-CC0C-D511-2C946861431A}"/>
              </a:ext>
            </a:extLst>
          </p:cNvPr>
          <p:cNvSpPr txBox="1"/>
          <p:nvPr/>
        </p:nvSpPr>
        <p:spPr>
          <a:xfrm>
            <a:off x="6197373" y="2902394"/>
            <a:ext cx="5496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Training Phase: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Five-fold stratified cross-validation was performed over 10 epochs on a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GPU.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0A26E6-836E-09FD-8B8B-BE3BB78302F9}"/>
              </a:ext>
            </a:extLst>
          </p:cNvPr>
          <p:cNvSpPr txBox="1"/>
          <p:nvPr/>
        </p:nvSpPr>
        <p:spPr>
          <a:xfrm>
            <a:off x="1815737" y="4233983"/>
            <a:ext cx="9658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LlamaAffinity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Llama3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8C761-557C-FADE-5E0F-8A6CCF774CD5}"/>
              </a:ext>
            </a:extLst>
          </p:cNvPr>
          <p:cNvSpPr/>
          <p:nvPr/>
        </p:nvSpPr>
        <p:spPr>
          <a:xfrm>
            <a:off x="673096" y="4065025"/>
            <a:ext cx="11021062" cy="2651760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3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21235-294E-8E1B-9752-961ACD9E0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C06B0-98AF-88EA-3A10-8688ACE14286}"/>
              </a:ext>
            </a:extLst>
          </p:cNvPr>
          <p:cNvSpPr txBox="1"/>
          <p:nvPr/>
        </p:nvSpPr>
        <p:spPr>
          <a:xfrm>
            <a:off x="458788" y="365760"/>
            <a:ext cx="110315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 dirty="0"/>
              <a:t>Results</a:t>
            </a:r>
            <a:r>
              <a:rPr lang="en-US" altLang="zh-CN" sz="4000" b="1" dirty="0"/>
              <a:t>: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Model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Performance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and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Comparisons</a:t>
            </a:r>
            <a:endParaRPr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561BB-D687-AB00-344E-6BFCA0790037}"/>
              </a:ext>
            </a:extLst>
          </p:cNvPr>
          <p:cNvSpPr txBox="1"/>
          <p:nvPr/>
        </p:nvSpPr>
        <p:spPr>
          <a:xfrm>
            <a:off x="6036629" y="9425460"/>
            <a:ext cx="378501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/>
            </a:pPr>
            <a:r>
              <a:rPr sz="1100"/>
              <a:t>LlamaAffinity v1: Table 2 (fold-wise metrics &amp; averages), p.5</a:t>
            </a:r>
          </a:p>
        </p:txBody>
      </p:sp>
      <p:pic>
        <p:nvPicPr>
          <p:cNvPr id="4" name="Picture 3" descr="v1_p5_full.png">
            <a:extLst>
              <a:ext uri="{FF2B5EF4-FFF2-40B4-BE49-F238E27FC236}">
                <a16:creationId xmlns:a16="http://schemas.microsoft.com/office/drawing/2014/main" id="{12A129A2-CD43-59E6-0766-E32248B6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56" t="12939" r="10189" b="69874"/>
          <a:stretch>
            <a:fillRect/>
          </a:stretch>
        </p:blipFill>
        <p:spPr>
          <a:xfrm>
            <a:off x="3350180" y="1300268"/>
            <a:ext cx="8257381" cy="2509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80FA9-3276-915E-16DA-1CEA65BD6661}"/>
              </a:ext>
            </a:extLst>
          </p:cNvPr>
          <p:cNvSpPr txBox="1"/>
          <p:nvPr/>
        </p:nvSpPr>
        <p:spPr>
          <a:xfrm>
            <a:off x="584439" y="1549506"/>
            <a:ext cx="2433065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5-fold cross-validation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3" name="Picture 12" descr="v1_p6_full.png">
            <a:extLst>
              <a:ext uri="{FF2B5EF4-FFF2-40B4-BE49-F238E27FC236}">
                <a16:creationId xmlns:a16="http://schemas.microsoft.com/office/drawing/2014/main" id="{0CA0CB5E-A0E0-D023-6C85-A043C25963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33" t="11444" r="47374" b="63207"/>
          <a:stretch>
            <a:fillRect/>
          </a:stretch>
        </p:blipFill>
        <p:spPr>
          <a:xfrm>
            <a:off x="3350180" y="4036599"/>
            <a:ext cx="3046260" cy="2521924"/>
          </a:xfrm>
          <a:prstGeom prst="rect">
            <a:avLst/>
          </a:prstGeom>
        </p:spPr>
      </p:pic>
      <p:pic>
        <p:nvPicPr>
          <p:cNvPr id="14" name="Picture 13" descr="v1_p6_full.png">
            <a:extLst>
              <a:ext uri="{FF2B5EF4-FFF2-40B4-BE49-F238E27FC236}">
                <a16:creationId xmlns:a16="http://schemas.microsoft.com/office/drawing/2014/main" id="{460E3CB9-BB44-FA46-EC6E-ED29F7D7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86" t="11625" r="8545" b="63026"/>
          <a:stretch>
            <a:fillRect/>
          </a:stretch>
        </p:blipFill>
        <p:spPr>
          <a:xfrm>
            <a:off x="8706149" y="3940583"/>
            <a:ext cx="2784185" cy="25219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3A3806-DAD8-7A2F-7584-189464318C00}"/>
              </a:ext>
            </a:extLst>
          </p:cNvPr>
          <p:cNvSpPr txBox="1"/>
          <p:nvPr/>
        </p:nvSpPr>
        <p:spPr>
          <a:xfrm>
            <a:off x="839274" y="4541610"/>
            <a:ext cx="2178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&lt;5%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error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silico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46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989</Words>
  <Application>Microsoft Macintosh PowerPoint</Application>
  <PresentationFormat>Widescreen</PresentationFormat>
  <Paragraphs>119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 lora</vt:lpstr>
      <vt:lpstr>-apple-system</vt:lpstr>
      <vt:lpstr>.AppleSystemUIFont</vt:lpstr>
      <vt:lpstr>inherit</vt:lpstr>
      <vt:lpstr>Source Sans 3</vt:lpstr>
      <vt:lpstr>Aptos</vt:lpstr>
      <vt:lpstr>Aptos Display</vt:lpstr>
      <vt:lpstr>Arial</vt:lpstr>
      <vt:lpstr>Calibri</vt:lpstr>
      <vt:lpstr>Lora</vt:lpstr>
      <vt:lpstr>Times New Roman</vt:lpstr>
      <vt:lpstr>Office Theme</vt:lpstr>
      <vt:lpstr>LlamaAffinity: a compact sequence-only model for antibody binder propensity</vt:lpstr>
      <vt:lpstr>PowerPoint Presentation</vt:lpstr>
      <vt:lpstr>Research Problem: “Can we improve antibody binding affinity predictions?”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Hossain, Md Delower</dc:creator>
  <cp:lastModifiedBy>Chen, Jake Y</cp:lastModifiedBy>
  <cp:revision>72</cp:revision>
  <dcterms:created xsi:type="dcterms:W3CDTF">2025-07-09T18:17:17Z</dcterms:created>
  <dcterms:modified xsi:type="dcterms:W3CDTF">2025-09-10T03:40:23Z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7542bc-63e5-412b-b0a0-d9586028a7d0_Enabled">
    <vt:lpwstr>true</vt:lpwstr>
  </property>
  <property fmtid="{D5CDD505-2E9C-101B-9397-08002B2CF9AE}" pid="3" name="MSIP_Label_ae7542bc-63e5-412b-b0a0-d9586028a7d0_SetDate">
    <vt:lpwstr>2025-07-09T19:02:11Z</vt:lpwstr>
  </property>
  <property fmtid="{D5CDD505-2E9C-101B-9397-08002B2CF9AE}" pid="4" name="MSIP_Label_ae7542bc-63e5-412b-b0a0-d9586028a7d0_Method">
    <vt:lpwstr>Standard</vt:lpwstr>
  </property>
  <property fmtid="{D5CDD505-2E9C-101B-9397-08002B2CF9AE}" pid="5" name="MSIP_Label_ae7542bc-63e5-412b-b0a0-d9586028a7d0_Name">
    <vt:lpwstr>Sensitive</vt:lpwstr>
  </property>
  <property fmtid="{D5CDD505-2E9C-101B-9397-08002B2CF9AE}" pid="6" name="MSIP_Label_ae7542bc-63e5-412b-b0a0-d9586028a7d0_SiteId">
    <vt:lpwstr>d8999fe4-76af-40b3-b435-1d8977abc08c</vt:lpwstr>
  </property>
  <property fmtid="{D5CDD505-2E9C-101B-9397-08002B2CF9AE}" pid="7" name="MSIP_Label_ae7542bc-63e5-412b-b0a0-d9586028a7d0_ActionId">
    <vt:lpwstr>73a7197f-a49a-44d7-a661-481f61f7175b</vt:lpwstr>
  </property>
  <property fmtid="{D5CDD505-2E9C-101B-9397-08002B2CF9AE}" pid="8" name="MSIP_Label_ae7542bc-63e5-412b-b0a0-d9586028a7d0_ContentBits">
    <vt:lpwstr>0</vt:lpwstr>
  </property>
  <property fmtid="{D5CDD505-2E9C-101B-9397-08002B2CF9AE}" pid="9" name="MSIP_Label_ae7542bc-63e5-412b-b0a0-d9586028a7d0_Tag">
    <vt:lpwstr>10, 3, 0, 1</vt:lpwstr>
  </property>
</Properties>
</file>